
<file path=[Content_Types].xml><?xml version="1.0" encoding="utf-8"?>
<Types xmlns="http://schemas.openxmlformats.org/package/2006/content-types">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329" r:id="rId4"/>
    <p:sldId id="330" r:id="rId5"/>
    <p:sldId id="331" r:id="rId6"/>
    <p:sldId id="332" r:id="rId7"/>
    <p:sldId id="333" r:id="rId8"/>
    <p:sldId id="334" r:id="rId9"/>
    <p:sldId id="335" r:id="rId10"/>
    <p:sldId id="336" r:id="rId11"/>
    <p:sldId id="337" r:id="rId12"/>
    <p:sldId id="338" r:id="rId13"/>
    <p:sldId id="339" r:id="rId14"/>
    <p:sldId id="340" r:id="rId15"/>
    <p:sldId id="341" r:id="rId16"/>
    <p:sldId id="342" r:id="rId17"/>
    <p:sldId id="343" r:id="rId18"/>
    <p:sldId id="344" r:id="rId19"/>
    <p:sldId id="345" r:id="rId20"/>
    <p:sldId id="346" r:id="rId21"/>
    <p:sldId id="347" r:id="rId22"/>
    <p:sldId id="348" r:id="rId23"/>
    <p:sldId id="349" r:id="rId24"/>
    <p:sldId id="367" r:id="rId25"/>
    <p:sldId id="350" r:id="rId26"/>
    <p:sldId id="351" r:id="rId27"/>
    <p:sldId id="352" r:id="rId28"/>
    <p:sldId id="353" r:id="rId29"/>
    <p:sldId id="354" r:id="rId30"/>
    <p:sldId id="355" r:id="rId31"/>
    <p:sldId id="356" r:id="rId32"/>
    <p:sldId id="357" r:id="rId33"/>
    <p:sldId id="358" r:id="rId34"/>
    <p:sldId id="359" r:id="rId35"/>
    <p:sldId id="366" r:id="rId36"/>
    <p:sldId id="361" r:id="rId37"/>
    <p:sldId id="362" r:id="rId38"/>
    <p:sldId id="363" r:id="rId39"/>
    <p:sldId id="364" r:id="rId40"/>
    <p:sldId id="365" r:id="rId41"/>
    <p:sldId id="368" r:id="rId42"/>
    <p:sldId id="369" r:id="rId43"/>
    <p:sldId id="370" r:id="rId44"/>
    <p:sldId id="371" r:id="rId45"/>
    <p:sldId id="372" r:id="rId46"/>
    <p:sldId id="373" r:id="rId47"/>
    <p:sldId id="374" r:id="rId48"/>
    <p:sldId id="375" r:id="rId49"/>
    <p:sldId id="376" r:id="rId50"/>
    <p:sldId id="377" r:id="rId51"/>
    <p:sldId id="378" r:id="rId52"/>
    <p:sldId id="380" r:id="rId53"/>
    <p:sldId id="379" r:id="rId54"/>
    <p:sldId id="381" r:id="rId55"/>
    <p:sldId id="382" r:id="rId56"/>
    <p:sldId id="383" r:id="rId57"/>
    <p:sldId id="384" r:id="rId58"/>
    <p:sldId id="385" r:id="rId59"/>
    <p:sldId id="386" r:id="rId60"/>
    <p:sldId id="387" r:id="rId61"/>
    <p:sldId id="388" r:id="rId62"/>
    <p:sldId id="389" r:id="rId63"/>
    <p:sldId id="390" r:id="rId64"/>
    <p:sldId id="391" r:id="rId65"/>
    <p:sldId id="392" r:id="rId66"/>
    <p:sldId id="393" r:id="rId67"/>
    <p:sldId id="394" r:id="rId68"/>
    <p:sldId id="395" r:id="rId69"/>
    <p:sldId id="396" r:id="rId70"/>
    <p:sldId id="397" r:id="rId71"/>
    <p:sldId id="399" r:id="rId72"/>
    <p:sldId id="398" r:id="rId73"/>
    <p:sldId id="328" r:id="rId74"/>
    <p:sldId id="327" r:id="rId7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975E92-CDE7-406A-AD0B-50A09CC6AD86}" v="5645" dt="2019-09-19T05:00:32.195"/>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710" autoAdjust="0"/>
    <p:restoredTop sz="93722" autoAdjust="0"/>
  </p:normalViewPr>
  <p:slideViewPr>
    <p:cSldViewPr snapToGrid="0">
      <p:cViewPr varScale="1">
        <p:scale>
          <a:sx n="155" d="100"/>
          <a:sy n="155" d="100"/>
        </p:scale>
        <p:origin x="180"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60397-8B6B-4B06-AA63-88B0764BA09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66117C1-4506-4AEF-8BC9-A501306B66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DA87161-903F-4E5A-ACC0-0F2567E5469F}"/>
              </a:ext>
            </a:extLst>
          </p:cNvPr>
          <p:cNvSpPr>
            <a:spLocks noGrp="1"/>
          </p:cNvSpPr>
          <p:nvPr>
            <p:ph type="dt" sz="half" idx="10"/>
          </p:nvPr>
        </p:nvSpPr>
        <p:spPr/>
        <p:txBody>
          <a:bodyPr/>
          <a:lstStyle/>
          <a:p>
            <a:fld id="{2E095675-DC72-4906-A57C-C4BFA0BFC772}" type="datetimeFigureOut">
              <a:rPr lang="zh-CN" altLang="en-US" smtClean="0"/>
              <a:t>2020/4/13</a:t>
            </a:fld>
            <a:endParaRPr lang="zh-CN" altLang="en-US"/>
          </a:p>
        </p:txBody>
      </p:sp>
      <p:sp>
        <p:nvSpPr>
          <p:cNvPr id="5" name="页脚占位符 4">
            <a:extLst>
              <a:ext uri="{FF2B5EF4-FFF2-40B4-BE49-F238E27FC236}">
                <a16:creationId xmlns:a16="http://schemas.microsoft.com/office/drawing/2014/main" id="{7F1B8580-ADCD-4724-B29E-41526DC40BD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C91F524-7019-4992-958F-9EF79F49BE51}"/>
              </a:ext>
            </a:extLst>
          </p:cNvPr>
          <p:cNvSpPr>
            <a:spLocks noGrp="1"/>
          </p:cNvSpPr>
          <p:nvPr>
            <p:ph type="sldNum" sz="quarter" idx="12"/>
          </p:nvPr>
        </p:nvSpPr>
        <p:spPr/>
        <p:txBody>
          <a:bodyPr/>
          <a:lstStyle/>
          <a:p>
            <a:fld id="{A23AA209-B14A-4F8A-9C11-1F202414DE10}" type="slidenum">
              <a:rPr lang="zh-CN" altLang="en-US" smtClean="0"/>
              <a:t>‹#›</a:t>
            </a:fld>
            <a:endParaRPr lang="zh-CN" altLang="en-US"/>
          </a:p>
        </p:txBody>
      </p:sp>
    </p:spTree>
    <p:extLst>
      <p:ext uri="{BB962C8B-B14F-4D97-AF65-F5344CB8AC3E}">
        <p14:creationId xmlns:p14="http://schemas.microsoft.com/office/powerpoint/2010/main" val="1728120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9EEB49-CAA8-428D-B841-6C4241147E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1690A36-6804-4AC7-A4E5-D8D60C5493B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3F15A67-9DED-4A9A-9D69-6A74E970575D}"/>
              </a:ext>
            </a:extLst>
          </p:cNvPr>
          <p:cNvSpPr>
            <a:spLocks noGrp="1"/>
          </p:cNvSpPr>
          <p:nvPr>
            <p:ph type="dt" sz="half" idx="10"/>
          </p:nvPr>
        </p:nvSpPr>
        <p:spPr/>
        <p:txBody>
          <a:bodyPr/>
          <a:lstStyle/>
          <a:p>
            <a:fld id="{2E095675-DC72-4906-A57C-C4BFA0BFC772}" type="datetimeFigureOut">
              <a:rPr lang="zh-CN" altLang="en-US" smtClean="0"/>
              <a:t>2020/4/13</a:t>
            </a:fld>
            <a:endParaRPr lang="zh-CN" altLang="en-US"/>
          </a:p>
        </p:txBody>
      </p:sp>
      <p:sp>
        <p:nvSpPr>
          <p:cNvPr id="5" name="页脚占位符 4">
            <a:extLst>
              <a:ext uri="{FF2B5EF4-FFF2-40B4-BE49-F238E27FC236}">
                <a16:creationId xmlns:a16="http://schemas.microsoft.com/office/drawing/2014/main" id="{CE48A92C-DE96-462E-8AE5-ABEA7763359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D647679-2C68-43AD-BDAA-4A674AD43C26}"/>
              </a:ext>
            </a:extLst>
          </p:cNvPr>
          <p:cNvSpPr>
            <a:spLocks noGrp="1"/>
          </p:cNvSpPr>
          <p:nvPr>
            <p:ph type="sldNum" sz="quarter" idx="12"/>
          </p:nvPr>
        </p:nvSpPr>
        <p:spPr/>
        <p:txBody>
          <a:bodyPr/>
          <a:lstStyle/>
          <a:p>
            <a:fld id="{A23AA209-B14A-4F8A-9C11-1F202414DE10}" type="slidenum">
              <a:rPr lang="zh-CN" altLang="en-US" smtClean="0"/>
              <a:t>‹#›</a:t>
            </a:fld>
            <a:endParaRPr lang="zh-CN" altLang="en-US"/>
          </a:p>
        </p:txBody>
      </p:sp>
    </p:spTree>
    <p:extLst>
      <p:ext uri="{BB962C8B-B14F-4D97-AF65-F5344CB8AC3E}">
        <p14:creationId xmlns:p14="http://schemas.microsoft.com/office/powerpoint/2010/main" val="3895717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A857E85-94EB-4512-8C43-56E3C1F67AD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376236-BFE2-44B3-BB80-1CC784F398D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D375B1A-6C2F-4101-AC3C-6CF9267E9854}"/>
              </a:ext>
            </a:extLst>
          </p:cNvPr>
          <p:cNvSpPr>
            <a:spLocks noGrp="1"/>
          </p:cNvSpPr>
          <p:nvPr>
            <p:ph type="dt" sz="half" idx="10"/>
          </p:nvPr>
        </p:nvSpPr>
        <p:spPr/>
        <p:txBody>
          <a:bodyPr/>
          <a:lstStyle/>
          <a:p>
            <a:fld id="{2E095675-DC72-4906-A57C-C4BFA0BFC772}" type="datetimeFigureOut">
              <a:rPr lang="zh-CN" altLang="en-US" smtClean="0"/>
              <a:t>2020/4/13</a:t>
            </a:fld>
            <a:endParaRPr lang="zh-CN" altLang="en-US"/>
          </a:p>
        </p:txBody>
      </p:sp>
      <p:sp>
        <p:nvSpPr>
          <p:cNvPr id="5" name="页脚占位符 4">
            <a:extLst>
              <a:ext uri="{FF2B5EF4-FFF2-40B4-BE49-F238E27FC236}">
                <a16:creationId xmlns:a16="http://schemas.microsoft.com/office/drawing/2014/main" id="{977BEC8E-362A-4216-A0BF-E63043157C6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5FE9629-87E0-43A2-860E-81A3DF356B45}"/>
              </a:ext>
            </a:extLst>
          </p:cNvPr>
          <p:cNvSpPr>
            <a:spLocks noGrp="1"/>
          </p:cNvSpPr>
          <p:nvPr>
            <p:ph type="sldNum" sz="quarter" idx="12"/>
          </p:nvPr>
        </p:nvSpPr>
        <p:spPr/>
        <p:txBody>
          <a:bodyPr/>
          <a:lstStyle/>
          <a:p>
            <a:fld id="{A23AA209-B14A-4F8A-9C11-1F202414DE10}" type="slidenum">
              <a:rPr lang="zh-CN" altLang="en-US" smtClean="0"/>
              <a:t>‹#›</a:t>
            </a:fld>
            <a:endParaRPr lang="zh-CN" altLang="en-US"/>
          </a:p>
        </p:txBody>
      </p:sp>
    </p:spTree>
    <p:extLst>
      <p:ext uri="{BB962C8B-B14F-4D97-AF65-F5344CB8AC3E}">
        <p14:creationId xmlns:p14="http://schemas.microsoft.com/office/powerpoint/2010/main" val="126976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1DFAA1-8C70-4ACA-997B-5870A4CE330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6706E37-67E8-4406-BD9B-5AFCC4C232F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2B49AB-4B6F-4365-9FBE-37AD244CC1E2}"/>
              </a:ext>
            </a:extLst>
          </p:cNvPr>
          <p:cNvSpPr>
            <a:spLocks noGrp="1"/>
          </p:cNvSpPr>
          <p:nvPr>
            <p:ph type="dt" sz="half" idx="10"/>
          </p:nvPr>
        </p:nvSpPr>
        <p:spPr/>
        <p:txBody>
          <a:bodyPr/>
          <a:lstStyle/>
          <a:p>
            <a:fld id="{2E095675-DC72-4906-A57C-C4BFA0BFC772}" type="datetimeFigureOut">
              <a:rPr lang="zh-CN" altLang="en-US" smtClean="0"/>
              <a:t>2020/4/13</a:t>
            </a:fld>
            <a:endParaRPr lang="zh-CN" altLang="en-US"/>
          </a:p>
        </p:txBody>
      </p:sp>
      <p:sp>
        <p:nvSpPr>
          <p:cNvPr id="5" name="页脚占位符 4">
            <a:extLst>
              <a:ext uri="{FF2B5EF4-FFF2-40B4-BE49-F238E27FC236}">
                <a16:creationId xmlns:a16="http://schemas.microsoft.com/office/drawing/2014/main" id="{F5005816-6927-41A6-83BB-05D801F24A6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BD09D36-128B-4BA2-A57D-B5B2ED54C8A1}"/>
              </a:ext>
            </a:extLst>
          </p:cNvPr>
          <p:cNvSpPr>
            <a:spLocks noGrp="1"/>
          </p:cNvSpPr>
          <p:nvPr>
            <p:ph type="sldNum" sz="quarter" idx="12"/>
          </p:nvPr>
        </p:nvSpPr>
        <p:spPr/>
        <p:txBody>
          <a:bodyPr/>
          <a:lstStyle/>
          <a:p>
            <a:fld id="{A23AA209-B14A-4F8A-9C11-1F202414DE10}" type="slidenum">
              <a:rPr lang="zh-CN" altLang="en-US" smtClean="0"/>
              <a:t>‹#›</a:t>
            </a:fld>
            <a:endParaRPr lang="zh-CN" altLang="en-US"/>
          </a:p>
        </p:txBody>
      </p:sp>
    </p:spTree>
    <p:extLst>
      <p:ext uri="{BB962C8B-B14F-4D97-AF65-F5344CB8AC3E}">
        <p14:creationId xmlns:p14="http://schemas.microsoft.com/office/powerpoint/2010/main" val="492195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D2EEBE-0948-4F48-B969-41F907E9618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4A7D579-2F1E-4E30-A814-B70045DF7D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86CDC10-0164-41D1-88D8-BBCB30F27235}"/>
              </a:ext>
            </a:extLst>
          </p:cNvPr>
          <p:cNvSpPr>
            <a:spLocks noGrp="1"/>
          </p:cNvSpPr>
          <p:nvPr>
            <p:ph type="dt" sz="half" idx="10"/>
          </p:nvPr>
        </p:nvSpPr>
        <p:spPr/>
        <p:txBody>
          <a:bodyPr/>
          <a:lstStyle/>
          <a:p>
            <a:fld id="{2E095675-DC72-4906-A57C-C4BFA0BFC772}" type="datetimeFigureOut">
              <a:rPr lang="zh-CN" altLang="en-US" smtClean="0"/>
              <a:t>2020/4/13</a:t>
            </a:fld>
            <a:endParaRPr lang="zh-CN" altLang="en-US"/>
          </a:p>
        </p:txBody>
      </p:sp>
      <p:sp>
        <p:nvSpPr>
          <p:cNvPr id="5" name="页脚占位符 4">
            <a:extLst>
              <a:ext uri="{FF2B5EF4-FFF2-40B4-BE49-F238E27FC236}">
                <a16:creationId xmlns:a16="http://schemas.microsoft.com/office/drawing/2014/main" id="{53D92B22-3EF9-436F-8380-0CB0D7590BE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E2386C0-B7AB-4D8B-9792-6D03B3002F21}"/>
              </a:ext>
            </a:extLst>
          </p:cNvPr>
          <p:cNvSpPr>
            <a:spLocks noGrp="1"/>
          </p:cNvSpPr>
          <p:nvPr>
            <p:ph type="sldNum" sz="quarter" idx="12"/>
          </p:nvPr>
        </p:nvSpPr>
        <p:spPr/>
        <p:txBody>
          <a:bodyPr/>
          <a:lstStyle/>
          <a:p>
            <a:fld id="{A23AA209-B14A-4F8A-9C11-1F202414DE10}" type="slidenum">
              <a:rPr lang="zh-CN" altLang="en-US" smtClean="0"/>
              <a:t>‹#›</a:t>
            </a:fld>
            <a:endParaRPr lang="zh-CN" altLang="en-US"/>
          </a:p>
        </p:txBody>
      </p:sp>
    </p:spTree>
    <p:extLst>
      <p:ext uri="{BB962C8B-B14F-4D97-AF65-F5344CB8AC3E}">
        <p14:creationId xmlns:p14="http://schemas.microsoft.com/office/powerpoint/2010/main" val="643877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CD5B6C-E639-4AAA-88AD-CE7D96857B3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0FE10E-CC33-4A69-B725-1ADB2778AEC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873458-816C-4F91-9141-16572927C2C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F822C49-5DA8-49F2-A04C-57EF30DE69EB}"/>
              </a:ext>
            </a:extLst>
          </p:cNvPr>
          <p:cNvSpPr>
            <a:spLocks noGrp="1"/>
          </p:cNvSpPr>
          <p:nvPr>
            <p:ph type="dt" sz="half" idx="10"/>
          </p:nvPr>
        </p:nvSpPr>
        <p:spPr/>
        <p:txBody>
          <a:bodyPr/>
          <a:lstStyle/>
          <a:p>
            <a:fld id="{2E095675-DC72-4906-A57C-C4BFA0BFC772}" type="datetimeFigureOut">
              <a:rPr lang="zh-CN" altLang="en-US" smtClean="0"/>
              <a:t>2020/4/13</a:t>
            </a:fld>
            <a:endParaRPr lang="zh-CN" altLang="en-US"/>
          </a:p>
        </p:txBody>
      </p:sp>
      <p:sp>
        <p:nvSpPr>
          <p:cNvPr id="6" name="页脚占位符 5">
            <a:extLst>
              <a:ext uri="{FF2B5EF4-FFF2-40B4-BE49-F238E27FC236}">
                <a16:creationId xmlns:a16="http://schemas.microsoft.com/office/drawing/2014/main" id="{27356111-9A43-46D4-A265-8B8F72C96A3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31A20F7-5668-4F6F-A6D5-767EA1A2D840}"/>
              </a:ext>
            </a:extLst>
          </p:cNvPr>
          <p:cNvSpPr>
            <a:spLocks noGrp="1"/>
          </p:cNvSpPr>
          <p:nvPr>
            <p:ph type="sldNum" sz="quarter" idx="12"/>
          </p:nvPr>
        </p:nvSpPr>
        <p:spPr/>
        <p:txBody>
          <a:bodyPr/>
          <a:lstStyle/>
          <a:p>
            <a:fld id="{A23AA209-B14A-4F8A-9C11-1F202414DE10}" type="slidenum">
              <a:rPr lang="zh-CN" altLang="en-US" smtClean="0"/>
              <a:t>‹#›</a:t>
            </a:fld>
            <a:endParaRPr lang="zh-CN" altLang="en-US"/>
          </a:p>
        </p:txBody>
      </p:sp>
    </p:spTree>
    <p:extLst>
      <p:ext uri="{BB962C8B-B14F-4D97-AF65-F5344CB8AC3E}">
        <p14:creationId xmlns:p14="http://schemas.microsoft.com/office/powerpoint/2010/main" val="3259590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2D1915-7E76-4A6A-98B6-DDAE54ADC79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D2DC599-63E8-49BA-9BDA-455B8B7F17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6E2FB67-1CF7-40B9-AA9B-0943E356257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FE9B858-6CAB-4CA0-A61C-8A521E5366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2FD5FBF-CF44-4AB5-92FD-4A3A958EC8C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05621E6-99DD-4C39-9CEF-BC03D8000415}"/>
              </a:ext>
            </a:extLst>
          </p:cNvPr>
          <p:cNvSpPr>
            <a:spLocks noGrp="1"/>
          </p:cNvSpPr>
          <p:nvPr>
            <p:ph type="dt" sz="half" idx="10"/>
          </p:nvPr>
        </p:nvSpPr>
        <p:spPr/>
        <p:txBody>
          <a:bodyPr/>
          <a:lstStyle/>
          <a:p>
            <a:fld id="{2E095675-DC72-4906-A57C-C4BFA0BFC772}" type="datetimeFigureOut">
              <a:rPr lang="zh-CN" altLang="en-US" smtClean="0"/>
              <a:t>2020/4/13</a:t>
            </a:fld>
            <a:endParaRPr lang="zh-CN" altLang="en-US"/>
          </a:p>
        </p:txBody>
      </p:sp>
      <p:sp>
        <p:nvSpPr>
          <p:cNvPr id="8" name="页脚占位符 7">
            <a:extLst>
              <a:ext uri="{FF2B5EF4-FFF2-40B4-BE49-F238E27FC236}">
                <a16:creationId xmlns:a16="http://schemas.microsoft.com/office/drawing/2014/main" id="{ADE2C0B3-3C54-47DC-9421-64101CBF525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38CC39D-6AF3-48B4-95CA-4E3794FB88C9}"/>
              </a:ext>
            </a:extLst>
          </p:cNvPr>
          <p:cNvSpPr>
            <a:spLocks noGrp="1"/>
          </p:cNvSpPr>
          <p:nvPr>
            <p:ph type="sldNum" sz="quarter" idx="12"/>
          </p:nvPr>
        </p:nvSpPr>
        <p:spPr/>
        <p:txBody>
          <a:bodyPr/>
          <a:lstStyle/>
          <a:p>
            <a:fld id="{A23AA209-B14A-4F8A-9C11-1F202414DE10}" type="slidenum">
              <a:rPr lang="zh-CN" altLang="en-US" smtClean="0"/>
              <a:t>‹#›</a:t>
            </a:fld>
            <a:endParaRPr lang="zh-CN" altLang="en-US"/>
          </a:p>
        </p:txBody>
      </p:sp>
    </p:spTree>
    <p:extLst>
      <p:ext uri="{BB962C8B-B14F-4D97-AF65-F5344CB8AC3E}">
        <p14:creationId xmlns:p14="http://schemas.microsoft.com/office/powerpoint/2010/main" val="2019594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7B1980-0CC4-4C4B-A8B5-03B9AAC34CA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7ED5378-C714-400F-B20B-42E493D248C8}"/>
              </a:ext>
            </a:extLst>
          </p:cNvPr>
          <p:cNvSpPr>
            <a:spLocks noGrp="1"/>
          </p:cNvSpPr>
          <p:nvPr>
            <p:ph type="dt" sz="half" idx="10"/>
          </p:nvPr>
        </p:nvSpPr>
        <p:spPr/>
        <p:txBody>
          <a:bodyPr/>
          <a:lstStyle/>
          <a:p>
            <a:fld id="{2E095675-DC72-4906-A57C-C4BFA0BFC772}" type="datetimeFigureOut">
              <a:rPr lang="zh-CN" altLang="en-US" smtClean="0"/>
              <a:t>2020/4/13</a:t>
            </a:fld>
            <a:endParaRPr lang="zh-CN" altLang="en-US"/>
          </a:p>
        </p:txBody>
      </p:sp>
      <p:sp>
        <p:nvSpPr>
          <p:cNvPr id="4" name="页脚占位符 3">
            <a:extLst>
              <a:ext uri="{FF2B5EF4-FFF2-40B4-BE49-F238E27FC236}">
                <a16:creationId xmlns:a16="http://schemas.microsoft.com/office/drawing/2014/main" id="{7E4EF253-4DDC-45A4-BD35-D27E5C39640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EE92CFB-7A3D-478D-8652-17B755A8BAA9}"/>
              </a:ext>
            </a:extLst>
          </p:cNvPr>
          <p:cNvSpPr>
            <a:spLocks noGrp="1"/>
          </p:cNvSpPr>
          <p:nvPr>
            <p:ph type="sldNum" sz="quarter" idx="12"/>
          </p:nvPr>
        </p:nvSpPr>
        <p:spPr/>
        <p:txBody>
          <a:bodyPr/>
          <a:lstStyle/>
          <a:p>
            <a:fld id="{A23AA209-B14A-4F8A-9C11-1F202414DE10}" type="slidenum">
              <a:rPr lang="zh-CN" altLang="en-US" smtClean="0"/>
              <a:t>‹#›</a:t>
            </a:fld>
            <a:endParaRPr lang="zh-CN" altLang="en-US"/>
          </a:p>
        </p:txBody>
      </p:sp>
    </p:spTree>
    <p:extLst>
      <p:ext uri="{BB962C8B-B14F-4D97-AF65-F5344CB8AC3E}">
        <p14:creationId xmlns:p14="http://schemas.microsoft.com/office/powerpoint/2010/main" val="120261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DECDB6D-F77B-4867-917F-00E52C1CAA12}"/>
              </a:ext>
            </a:extLst>
          </p:cNvPr>
          <p:cNvSpPr>
            <a:spLocks noGrp="1"/>
          </p:cNvSpPr>
          <p:nvPr>
            <p:ph type="dt" sz="half" idx="10"/>
          </p:nvPr>
        </p:nvSpPr>
        <p:spPr/>
        <p:txBody>
          <a:bodyPr/>
          <a:lstStyle/>
          <a:p>
            <a:fld id="{2E095675-DC72-4906-A57C-C4BFA0BFC772}" type="datetimeFigureOut">
              <a:rPr lang="zh-CN" altLang="en-US" smtClean="0"/>
              <a:t>2020/4/13</a:t>
            </a:fld>
            <a:endParaRPr lang="zh-CN" altLang="en-US"/>
          </a:p>
        </p:txBody>
      </p:sp>
      <p:sp>
        <p:nvSpPr>
          <p:cNvPr id="3" name="页脚占位符 2">
            <a:extLst>
              <a:ext uri="{FF2B5EF4-FFF2-40B4-BE49-F238E27FC236}">
                <a16:creationId xmlns:a16="http://schemas.microsoft.com/office/drawing/2014/main" id="{96860DDE-D225-43E3-994A-9E84E11DA89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9FB81612-F0C3-4DD6-87B3-2F30516A3892}"/>
              </a:ext>
            </a:extLst>
          </p:cNvPr>
          <p:cNvSpPr>
            <a:spLocks noGrp="1"/>
          </p:cNvSpPr>
          <p:nvPr>
            <p:ph type="sldNum" sz="quarter" idx="12"/>
          </p:nvPr>
        </p:nvSpPr>
        <p:spPr/>
        <p:txBody>
          <a:bodyPr/>
          <a:lstStyle/>
          <a:p>
            <a:fld id="{A23AA209-B14A-4F8A-9C11-1F202414DE10}" type="slidenum">
              <a:rPr lang="zh-CN" altLang="en-US" smtClean="0"/>
              <a:t>‹#›</a:t>
            </a:fld>
            <a:endParaRPr lang="zh-CN" altLang="en-US"/>
          </a:p>
        </p:txBody>
      </p:sp>
    </p:spTree>
    <p:extLst>
      <p:ext uri="{BB962C8B-B14F-4D97-AF65-F5344CB8AC3E}">
        <p14:creationId xmlns:p14="http://schemas.microsoft.com/office/powerpoint/2010/main" val="2096456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1E150F-D78A-406F-88E6-5BB4E12A86C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291B462-9AFB-4511-AD27-95957694F0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D666FA3-D47B-49A3-A41F-72480E6149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8D82FA-3C62-4D35-9352-025708A9053F}"/>
              </a:ext>
            </a:extLst>
          </p:cNvPr>
          <p:cNvSpPr>
            <a:spLocks noGrp="1"/>
          </p:cNvSpPr>
          <p:nvPr>
            <p:ph type="dt" sz="half" idx="10"/>
          </p:nvPr>
        </p:nvSpPr>
        <p:spPr/>
        <p:txBody>
          <a:bodyPr/>
          <a:lstStyle/>
          <a:p>
            <a:fld id="{2E095675-DC72-4906-A57C-C4BFA0BFC772}" type="datetimeFigureOut">
              <a:rPr lang="zh-CN" altLang="en-US" smtClean="0"/>
              <a:t>2020/4/13</a:t>
            </a:fld>
            <a:endParaRPr lang="zh-CN" altLang="en-US"/>
          </a:p>
        </p:txBody>
      </p:sp>
      <p:sp>
        <p:nvSpPr>
          <p:cNvPr id="6" name="页脚占位符 5">
            <a:extLst>
              <a:ext uri="{FF2B5EF4-FFF2-40B4-BE49-F238E27FC236}">
                <a16:creationId xmlns:a16="http://schemas.microsoft.com/office/drawing/2014/main" id="{DB7AE867-37A2-4391-941A-198C893D0D3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499D58B-C958-4735-84F0-FBD96399D18B}"/>
              </a:ext>
            </a:extLst>
          </p:cNvPr>
          <p:cNvSpPr>
            <a:spLocks noGrp="1"/>
          </p:cNvSpPr>
          <p:nvPr>
            <p:ph type="sldNum" sz="quarter" idx="12"/>
          </p:nvPr>
        </p:nvSpPr>
        <p:spPr/>
        <p:txBody>
          <a:bodyPr/>
          <a:lstStyle/>
          <a:p>
            <a:fld id="{A23AA209-B14A-4F8A-9C11-1F202414DE10}" type="slidenum">
              <a:rPr lang="zh-CN" altLang="en-US" smtClean="0"/>
              <a:t>‹#›</a:t>
            </a:fld>
            <a:endParaRPr lang="zh-CN" altLang="en-US"/>
          </a:p>
        </p:txBody>
      </p:sp>
    </p:spTree>
    <p:extLst>
      <p:ext uri="{BB962C8B-B14F-4D97-AF65-F5344CB8AC3E}">
        <p14:creationId xmlns:p14="http://schemas.microsoft.com/office/powerpoint/2010/main" val="2901100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B06F0A-73FA-4BBA-8B36-2B9F1F34C70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9C1E6FD-3E51-46FC-88EA-8C4455C960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89EA6CA-C2D2-4A9C-B401-1E2BB9B773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8FEDAC3-5710-44C6-AF0F-56D843503B95}"/>
              </a:ext>
            </a:extLst>
          </p:cNvPr>
          <p:cNvSpPr>
            <a:spLocks noGrp="1"/>
          </p:cNvSpPr>
          <p:nvPr>
            <p:ph type="dt" sz="half" idx="10"/>
          </p:nvPr>
        </p:nvSpPr>
        <p:spPr/>
        <p:txBody>
          <a:bodyPr/>
          <a:lstStyle/>
          <a:p>
            <a:fld id="{2E095675-DC72-4906-A57C-C4BFA0BFC772}" type="datetimeFigureOut">
              <a:rPr lang="zh-CN" altLang="en-US" smtClean="0"/>
              <a:t>2020/4/13</a:t>
            </a:fld>
            <a:endParaRPr lang="zh-CN" altLang="en-US"/>
          </a:p>
        </p:txBody>
      </p:sp>
      <p:sp>
        <p:nvSpPr>
          <p:cNvPr id="6" name="页脚占位符 5">
            <a:extLst>
              <a:ext uri="{FF2B5EF4-FFF2-40B4-BE49-F238E27FC236}">
                <a16:creationId xmlns:a16="http://schemas.microsoft.com/office/drawing/2014/main" id="{8B44D450-FC1C-495D-B531-5980A62F817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FDBF99A-AD72-4BB4-9745-FEC884A33E2F}"/>
              </a:ext>
            </a:extLst>
          </p:cNvPr>
          <p:cNvSpPr>
            <a:spLocks noGrp="1"/>
          </p:cNvSpPr>
          <p:nvPr>
            <p:ph type="sldNum" sz="quarter" idx="12"/>
          </p:nvPr>
        </p:nvSpPr>
        <p:spPr/>
        <p:txBody>
          <a:bodyPr/>
          <a:lstStyle/>
          <a:p>
            <a:fld id="{A23AA209-B14A-4F8A-9C11-1F202414DE10}" type="slidenum">
              <a:rPr lang="zh-CN" altLang="en-US" smtClean="0"/>
              <a:t>‹#›</a:t>
            </a:fld>
            <a:endParaRPr lang="zh-CN" altLang="en-US"/>
          </a:p>
        </p:txBody>
      </p:sp>
    </p:spTree>
    <p:extLst>
      <p:ext uri="{BB962C8B-B14F-4D97-AF65-F5344CB8AC3E}">
        <p14:creationId xmlns:p14="http://schemas.microsoft.com/office/powerpoint/2010/main" val="3257744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0F64D4B-0020-4589-AAA5-55C19267B9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87C1443-CE1D-4373-94A3-10C77DBFCB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1293C1-DAAB-4142-A43E-06F3C122C5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095675-DC72-4906-A57C-C4BFA0BFC772}" type="datetimeFigureOut">
              <a:rPr lang="zh-CN" altLang="en-US" smtClean="0"/>
              <a:t>2020/4/13</a:t>
            </a:fld>
            <a:endParaRPr lang="zh-CN" altLang="en-US"/>
          </a:p>
        </p:txBody>
      </p:sp>
      <p:sp>
        <p:nvSpPr>
          <p:cNvPr id="5" name="页脚占位符 4">
            <a:extLst>
              <a:ext uri="{FF2B5EF4-FFF2-40B4-BE49-F238E27FC236}">
                <a16:creationId xmlns:a16="http://schemas.microsoft.com/office/drawing/2014/main" id="{F66E86C7-254C-4FC5-B1C0-4CBEF138C0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9689BF4-B4D3-40EA-A4E0-EF6E45B44F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3AA209-B14A-4F8A-9C11-1F202414DE10}" type="slidenum">
              <a:rPr lang="zh-CN" altLang="en-US" smtClean="0"/>
              <a:t>‹#›</a:t>
            </a:fld>
            <a:endParaRPr lang="zh-CN" altLang="en-US"/>
          </a:p>
        </p:txBody>
      </p:sp>
    </p:spTree>
    <p:extLst>
      <p:ext uri="{BB962C8B-B14F-4D97-AF65-F5344CB8AC3E}">
        <p14:creationId xmlns:p14="http://schemas.microsoft.com/office/powerpoint/2010/main" val="1375607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taku910.github.io/crfpp/"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7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84C01F-9BBF-48C0-8A8B-37857514D6DC}"/>
              </a:ext>
            </a:extLst>
          </p:cNvPr>
          <p:cNvSpPr>
            <a:spLocks noGrp="1"/>
          </p:cNvSpPr>
          <p:nvPr>
            <p:ph type="ctrTitle"/>
          </p:nvPr>
        </p:nvSpPr>
        <p:spPr/>
        <p:txBody>
          <a:bodyPr>
            <a:normAutofit/>
          </a:bodyPr>
          <a:lstStyle/>
          <a:p>
            <a:pPr lvl="0"/>
            <a:r>
              <a:rPr lang="en-US" altLang="zh-CN" dirty="0"/>
              <a:t>Sequence Processing with Recurrent Networks</a:t>
            </a:r>
            <a:endParaRPr lang="zh-CN" altLang="en-US" dirty="0"/>
          </a:p>
        </p:txBody>
      </p:sp>
      <p:sp>
        <p:nvSpPr>
          <p:cNvPr id="3" name="副标题 2">
            <a:extLst>
              <a:ext uri="{FF2B5EF4-FFF2-40B4-BE49-F238E27FC236}">
                <a16:creationId xmlns:a16="http://schemas.microsoft.com/office/drawing/2014/main" id="{4E2733CA-2DAD-4892-ABF9-4164F6708D27}"/>
              </a:ext>
            </a:extLst>
          </p:cNvPr>
          <p:cNvSpPr>
            <a:spLocks noGrp="1"/>
          </p:cNvSpPr>
          <p:nvPr>
            <p:ph type="subTitle" idx="1"/>
          </p:nvPr>
        </p:nvSpPr>
        <p:spPr/>
        <p:txBody>
          <a:bodyPr/>
          <a:lstStyle/>
          <a:p>
            <a:r>
              <a:rPr lang="en-US" altLang="zh-CN" dirty="0"/>
              <a:t>Weekly 9</a:t>
            </a:r>
            <a:endParaRPr lang="zh-CN" altLang="en-US" dirty="0"/>
          </a:p>
        </p:txBody>
      </p:sp>
    </p:spTree>
    <p:extLst>
      <p:ext uri="{BB962C8B-B14F-4D97-AF65-F5344CB8AC3E}">
        <p14:creationId xmlns:p14="http://schemas.microsoft.com/office/powerpoint/2010/main" val="17171844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48CFC4-02CD-4451-B663-F69E90DEB605}"/>
              </a:ext>
            </a:extLst>
          </p:cNvPr>
          <p:cNvSpPr>
            <a:spLocks noGrp="1"/>
          </p:cNvSpPr>
          <p:nvPr>
            <p:ph type="title"/>
          </p:nvPr>
        </p:nvSpPr>
        <p:spPr/>
        <p:txBody>
          <a:bodyPr/>
          <a:lstStyle/>
          <a:p>
            <a:r>
              <a:rPr lang="en-US" altLang="zh-CN" dirty="0"/>
              <a:t>Backpropagation Through Time</a:t>
            </a:r>
            <a:endParaRPr lang="zh-CN" altLang="en-US" dirty="0"/>
          </a:p>
        </p:txBody>
      </p:sp>
      <p:sp>
        <p:nvSpPr>
          <p:cNvPr id="3" name="内容占位符 2">
            <a:extLst>
              <a:ext uri="{FF2B5EF4-FFF2-40B4-BE49-F238E27FC236}">
                <a16:creationId xmlns:a16="http://schemas.microsoft.com/office/drawing/2014/main" id="{BC5C4F2E-24A6-48D1-93DD-E55B6249CCF6}"/>
              </a:ext>
            </a:extLst>
          </p:cNvPr>
          <p:cNvSpPr>
            <a:spLocks noGrp="1"/>
          </p:cNvSpPr>
          <p:nvPr>
            <p:ph idx="1"/>
          </p:nvPr>
        </p:nvSpPr>
        <p:spPr/>
        <p:txBody>
          <a:bodyPr/>
          <a:lstStyle/>
          <a:p>
            <a:r>
              <a:rPr lang="zh-CN" altLang="en-US" dirty="0"/>
              <a:t>定义</a:t>
            </a:r>
            <a:r>
              <a:rPr lang="en-US" altLang="zh-CN" dirty="0"/>
              <a:t>RNN</a:t>
            </a:r>
            <a:r>
              <a:rPr lang="zh-CN" altLang="en-US" dirty="0"/>
              <a:t>的损失函数，等于所有输出的损失的平均数：</a:t>
            </a:r>
            <a:endParaRPr lang="en-US" altLang="zh-CN" dirty="0"/>
          </a:p>
          <a:p>
            <a:endParaRPr lang="en-US" altLang="zh-CN" dirty="0"/>
          </a:p>
          <a:p>
            <a:endParaRPr lang="en-US" altLang="zh-CN" dirty="0"/>
          </a:p>
          <a:p>
            <a:r>
              <a:rPr lang="zh-CN" altLang="en-US" dirty="0"/>
              <a:t>计算</a:t>
            </a:r>
            <a:r>
              <a:rPr lang="en-US" altLang="zh-CN" dirty="0"/>
              <a:t>L</a:t>
            </a:r>
            <a:r>
              <a:rPr lang="zh-CN" altLang="en-US" dirty="0"/>
              <a:t>对</a:t>
            </a:r>
            <a:r>
              <a:rPr lang="en-US" altLang="zh-CN" dirty="0"/>
              <a:t>V</a:t>
            </a:r>
            <a:r>
              <a:rPr lang="zh-CN" altLang="en-US" dirty="0"/>
              <a:t>的梯度：</a:t>
            </a:r>
            <a:endParaRPr lang="en-US" altLang="zh-CN" dirty="0"/>
          </a:p>
          <a:p>
            <a:pPr lvl="1"/>
            <a:r>
              <a:rPr lang="zh-CN" altLang="en-US" dirty="0"/>
              <a:t>以</a:t>
            </a:r>
            <a:r>
              <a:rPr lang="en-US" altLang="zh-CN" dirty="0"/>
              <a:t>t</a:t>
            </a:r>
            <a:r>
              <a:rPr lang="zh-CN" altLang="en-US" dirty="0"/>
              <a:t>步的损失函数为例，</a:t>
            </a:r>
            <a:r>
              <a:rPr lang="en-US" altLang="zh-CN" dirty="0"/>
              <a:t>L</a:t>
            </a:r>
            <a:r>
              <a:rPr lang="en-US" altLang="zh-CN" baseline="-25000" dirty="0"/>
              <a:t>t</a:t>
            </a:r>
            <a:r>
              <a:rPr lang="zh-CN" altLang="en-US" dirty="0"/>
              <a:t>对</a:t>
            </a:r>
            <a:r>
              <a:rPr lang="en-US" altLang="zh-CN" dirty="0"/>
              <a:t>V</a:t>
            </a:r>
            <a:r>
              <a:rPr lang="zh-CN" altLang="en-US" dirty="0"/>
              <a:t>的梯度：</a:t>
            </a:r>
            <a:endParaRPr lang="en-US" altLang="zh-CN" dirty="0"/>
          </a:p>
          <a:p>
            <a:pPr lvl="1"/>
            <a:endParaRPr lang="en-US" altLang="zh-CN" dirty="0"/>
          </a:p>
          <a:p>
            <a:pPr lvl="1"/>
            <a:endParaRPr lang="en-US" altLang="zh-CN" dirty="0"/>
          </a:p>
          <a:p>
            <a:pPr lvl="1"/>
            <a:endParaRPr lang="en-US" altLang="zh-CN" dirty="0"/>
          </a:p>
          <a:p>
            <a:pPr lvl="1"/>
            <a:r>
              <a:rPr lang="zh-CN" altLang="en-US" dirty="0"/>
              <a:t>则</a:t>
            </a:r>
            <a:r>
              <a:rPr lang="en-US" altLang="zh-CN" dirty="0"/>
              <a:t>L</a:t>
            </a:r>
            <a:r>
              <a:rPr lang="zh-CN" altLang="en-US" dirty="0"/>
              <a:t>对</a:t>
            </a:r>
            <a:r>
              <a:rPr lang="en-US" altLang="zh-CN" dirty="0"/>
              <a:t>V</a:t>
            </a:r>
            <a:r>
              <a:rPr lang="zh-CN" altLang="en-US" dirty="0"/>
              <a:t>的梯度：</a:t>
            </a:r>
          </a:p>
        </p:txBody>
      </p:sp>
      <p:pic>
        <p:nvPicPr>
          <p:cNvPr id="5" name="图片 4" descr="图片包含 物体, 钟表, 游戏机, 男人&#10;&#10;描述已自动生成">
            <a:extLst>
              <a:ext uri="{FF2B5EF4-FFF2-40B4-BE49-F238E27FC236}">
                <a16:creationId xmlns:a16="http://schemas.microsoft.com/office/drawing/2014/main" id="{CAC2A164-9A06-4E0C-BFEB-25B3CA76EF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6538" y="2388110"/>
            <a:ext cx="1698924" cy="1040890"/>
          </a:xfrm>
          <a:prstGeom prst="rect">
            <a:avLst/>
          </a:prstGeom>
        </p:spPr>
      </p:pic>
      <p:pic>
        <p:nvPicPr>
          <p:cNvPr id="7" name="图片 6" descr="图片包含 物体, 游戏机, 钟表&#10;&#10;描述已自动生成">
            <a:extLst>
              <a:ext uri="{FF2B5EF4-FFF2-40B4-BE49-F238E27FC236}">
                <a16:creationId xmlns:a16="http://schemas.microsoft.com/office/drawing/2014/main" id="{C0B9F88A-8A3F-4B44-9B6B-21F512551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1316" y="4373470"/>
            <a:ext cx="4849368" cy="832546"/>
          </a:xfrm>
          <a:prstGeom prst="rect">
            <a:avLst/>
          </a:prstGeom>
        </p:spPr>
      </p:pic>
      <p:pic>
        <p:nvPicPr>
          <p:cNvPr id="9" name="图片 8" descr="图片包含 游戏机, 物体, 钟表&#10;&#10;描述已自动生成">
            <a:extLst>
              <a:ext uri="{FF2B5EF4-FFF2-40B4-BE49-F238E27FC236}">
                <a16:creationId xmlns:a16="http://schemas.microsoft.com/office/drawing/2014/main" id="{228722E9-4F1B-49B0-8491-D28C08935A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4127" y="5565178"/>
            <a:ext cx="2063746" cy="1005187"/>
          </a:xfrm>
          <a:prstGeom prst="rect">
            <a:avLst/>
          </a:prstGeom>
        </p:spPr>
      </p:pic>
    </p:spTree>
    <p:extLst>
      <p:ext uri="{BB962C8B-B14F-4D97-AF65-F5344CB8AC3E}">
        <p14:creationId xmlns:p14="http://schemas.microsoft.com/office/powerpoint/2010/main" val="1432752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D65D3A-DBF0-402F-BEF7-AA1B22B03BAB}"/>
              </a:ext>
            </a:extLst>
          </p:cNvPr>
          <p:cNvSpPr>
            <a:spLocks noGrp="1"/>
          </p:cNvSpPr>
          <p:nvPr>
            <p:ph type="title"/>
          </p:nvPr>
        </p:nvSpPr>
        <p:spPr/>
        <p:txBody>
          <a:bodyPr/>
          <a:lstStyle/>
          <a:p>
            <a:r>
              <a:rPr lang="en-US" altLang="zh-CN" dirty="0"/>
              <a:t>Backpropagation Through Time</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566C2B1-969B-47B1-BB15-CE5F5862B1B5}"/>
                  </a:ext>
                </a:extLst>
              </p:cNvPr>
              <p:cNvSpPr>
                <a:spLocks noGrp="1"/>
              </p:cNvSpPr>
              <p:nvPr>
                <p:ph idx="1"/>
              </p:nvPr>
            </p:nvSpPr>
            <p:spPr/>
            <p:txBody>
              <a:bodyPr/>
              <a:lstStyle/>
              <a:p>
                <a:pPr algn="just"/>
                <a:r>
                  <a:rPr lang="zh-CN" altLang="en-US" dirty="0"/>
                  <a:t>计算</a:t>
                </a:r>
                <a:r>
                  <a:rPr lang="en-US" altLang="zh-CN" dirty="0"/>
                  <a:t>L</a:t>
                </a:r>
                <a:r>
                  <a:rPr lang="zh-CN" altLang="en-US" dirty="0"/>
                  <a:t>对</a:t>
                </a:r>
                <a:r>
                  <a:rPr lang="en-US" altLang="zh-CN" dirty="0"/>
                  <a:t>U</a:t>
                </a:r>
                <a:r>
                  <a:rPr lang="zh-CN" altLang="en-US" dirty="0"/>
                  <a:t>的梯度：</a:t>
                </a:r>
                <a:endParaRPr lang="en-US" altLang="zh-CN" dirty="0"/>
              </a:p>
              <a:p>
                <a:pPr lvl="1" algn="just"/>
                <a:r>
                  <a:rPr lang="zh-CN" altLang="en-US" dirty="0"/>
                  <a:t>以</a:t>
                </a:r>
                <a:r>
                  <a:rPr lang="en-US" altLang="zh-CN" dirty="0"/>
                  <a:t>t</a:t>
                </a:r>
                <a:r>
                  <a:rPr lang="zh-CN" altLang="en-US" dirty="0"/>
                  <a:t>步的损失函数为例，</a:t>
                </a:r>
                <a:r>
                  <a:rPr lang="en-US" altLang="zh-CN" dirty="0"/>
                  <a:t>L</a:t>
                </a:r>
                <a:r>
                  <a:rPr lang="en-US" altLang="zh-CN" baseline="-25000" dirty="0"/>
                  <a:t>t</a:t>
                </a:r>
                <a:r>
                  <a:rPr lang="zh-CN" altLang="en-US" dirty="0"/>
                  <a:t>对</a:t>
                </a:r>
                <a:r>
                  <a:rPr lang="en-US" altLang="zh-CN" dirty="0"/>
                  <a:t>U</a:t>
                </a:r>
                <a:r>
                  <a:rPr lang="zh-CN" altLang="en-US" dirty="0"/>
                  <a:t>的梯度：</a:t>
                </a:r>
                <a:endParaRPr lang="en-US" altLang="zh-CN" dirty="0"/>
              </a:p>
              <a:p>
                <a:pPr lvl="1" algn="just"/>
                <a:endParaRPr lang="en-US" altLang="zh-CN" dirty="0"/>
              </a:p>
              <a:p>
                <a:pPr lvl="1" algn="just"/>
                <a:endParaRPr lang="en-US" altLang="zh-CN" dirty="0"/>
              </a:p>
              <a:p>
                <a:pPr lvl="1" algn="just"/>
                <a:endParaRPr lang="en-US" altLang="zh-CN" dirty="0"/>
              </a:p>
              <a:p>
                <a:pPr lvl="1" algn="just"/>
                <a:r>
                  <a:rPr lang="zh-CN" altLang="en-US" dirty="0"/>
                  <a:t>由于</a:t>
                </a:r>
                <a:r>
                  <a:rPr lang="en-US" altLang="zh-CN" dirty="0"/>
                  <a:t>s</a:t>
                </a:r>
                <a:r>
                  <a:rPr lang="en-US" altLang="zh-CN" baseline="-25000" dirty="0"/>
                  <a:t>t</a:t>
                </a:r>
                <a:r>
                  <a:rPr lang="en-US" altLang="zh-CN" dirty="0"/>
                  <a:t>=</a:t>
                </a:r>
                <a:r>
                  <a:rPr lang="en-US" altLang="zh-CN" dirty="0" err="1"/>
                  <a:t>Wx</a:t>
                </a:r>
                <a:r>
                  <a:rPr lang="en-US" altLang="zh-CN" baseline="-25000" dirty="0" err="1"/>
                  <a:t>t</a:t>
                </a:r>
                <a:r>
                  <a:rPr lang="en-US" altLang="zh-CN" dirty="0" err="1"/>
                  <a:t>+Uf</a:t>
                </a:r>
                <a:r>
                  <a:rPr lang="en-US" altLang="zh-CN" dirty="0"/>
                  <a:t>(s</a:t>
                </a:r>
                <a:r>
                  <a:rPr lang="en-US" altLang="zh-CN" baseline="-25000" dirty="0"/>
                  <a:t>t-1</a:t>
                </a:r>
                <a:r>
                  <a:rPr lang="en-US" altLang="zh-CN" dirty="0"/>
                  <a:t>)</a:t>
                </a:r>
                <a:r>
                  <a:rPr lang="zh-CN" altLang="en-US" dirty="0"/>
                  <a:t>，</a:t>
                </a:r>
                <a:r>
                  <a:rPr lang="en-US" altLang="zh-CN" dirty="0"/>
                  <a:t>s</a:t>
                </a:r>
                <a:r>
                  <a:rPr lang="en-US" altLang="zh-CN" baseline="-25000" dirty="0"/>
                  <a:t>t-1</a:t>
                </a:r>
                <a:r>
                  <a:rPr lang="en-US" altLang="zh-CN" dirty="0"/>
                  <a:t>=Wx</a:t>
                </a:r>
                <a:r>
                  <a:rPr lang="en-US" altLang="zh-CN" baseline="-25000" dirty="0"/>
                  <a:t>t-1</a:t>
                </a:r>
                <a:r>
                  <a:rPr lang="en-US" altLang="zh-CN" dirty="0"/>
                  <a:t>+Uf(s</a:t>
                </a:r>
                <a:r>
                  <a:rPr lang="en-US" altLang="zh-CN" baseline="-25000" dirty="0"/>
                  <a:t>t-2</a:t>
                </a:r>
                <a:r>
                  <a:rPr lang="en-US" altLang="zh-CN" dirty="0"/>
                  <a:t>)</a:t>
                </a:r>
                <a:r>
                  <a:rPr lang="zh-CN" altLang="en-US" dirty="0"/>
                  <a:t>等等，可见</a:t>
                </a:r>
                <a14:m>
                  <m:oMath xmlns:m="http://schemas.openxmlformats.org/officeDocument/2006/math">
                    <m:f>
                      <m:fPr>
                        <m:ctrlPr>
                          <a:rPr lang="zh-CN" altLang="en-US" i="1" smtClean="0">
                            <a:latin typeface="Cambria Math" panose="02040503050406030204" pitchFamily="18" charset="0"/>
                          </a:rPr>
                        </m:ctrlPr>
                      </m:fPr>
                      <m:num>
                        <m:r>
                          <a:rPr lang="zh-CN" altLang="en-US" smtClean="0">
                            <a:latin typeface="Cambria Math" panose="02040503050406030204" pitchFamily="18" charset="0"/>
                          </a:rPr>
                          <m:t>𝜕</m:t>
                        </m:r>
                        <m:sSub>
                          <m:sSubPr>
                            <m:ctrlPr>
                              <a:rPr lang="zh-CN" altLang="en-US" i="1" smtClean="0">
                                <a:latin typeface="Cambria Math" panose="02040503050406030204" pitchFamily="18" charset="0"/>
                              </a:rPr>
                            </m:ctrlPr>
                          </m:sSubPr>
                          <m:e>
                            <m:r>
                              <m:rPr>
                                <m:sty m:val="p"/>
                              </m:rPr>
                              <a:rPr lang="en-US" altLang="zh-CN" i="1">
                                <a:latin typeface="Cambria Math" panose="02040503050406030204" pitchFamily="18" charset="0"/>
                              </a:rPr>
                              <m:t>s</m:t>
                            </m:r>
                          </m:e>
                          <m:sub>
                            <m:r>
                              <a:rPr lang="zh-CN" altLang="en-US" i="1" smtClean="0">
                                <a:latin typeface="Cambria Math" panose="02040503050406030204" pitchFamily="18" charset="0"/>
                              </a:rPr>
                              <m:t>𝑡</m:t>
                            </m:r>
                          </m:sub>
                        </m:sSub>
                      </m:num>
                      <m:den>
                        <m:r>
                          <a:rPr lang="zh-CN" altLang="en-US" i="0" smtClean="0">
                            <a:latin typeface="Cambria Math" panose="02040503050406030204" pitchFamily="18" charset="0"/>
                          </a:rPr>
                          <m:t>𝜕</m:t>
                        </m:r>
                        <m:r>
                          <a:rPr lang="zh-CN" altLang="en-US" i="1" smtClean="0">
                            <a:latin typeface="Cambria Math" panose="02040503050406030204" pitchFamily="18" charset="0"/>
                          </a:rPr>
                          <m:t>𝑈</m:t>
                        </m:r>
                      </m:den>
                    </m:f>
                  </m:oMath>
                </a14:m>
                <a:r>
                  <a:rPr lang="zh-CN" altLang="en-US" dirty="0"/>
                  <a:t>还依赖于</a:t>
                </a:r>
                <a:r>
                  <a:rPr lang="en-US" altLang="zh-CN" dirty="0"/>
                  <a:t>s</a:t>
                </a:r>
                <a:r>
                  <a:rPr lang="en-US" altLang="zh-CN" baseline="-25000" dirty="0"/>
                  <a:t>t-1</a:t>
                </a:r>
                <a:r>
                  <a:rPr lang="zh-CN" altLang="en-US" dirty="0"/>
                  <a:t>；</a:t>
                </a:r>
                <a:r>
                  <a:rPr lang="en-US" altLang="zh-CN" dirty="0"/>
                  <a:t>s</a:t>
                </a:r>
                <a:r>
                  <a:rPr lang="en-US" altLang="zh-CN" baseline="-25000" dirty="0"/>
                  <a:t>t-1</a:t>
                </a:r>
                <a:r>
                  <a:rPr lang="zh-CN" altLang="en-US" dirty="0"/>
                  <a:t>不是常数，而是</a:t>
                </a:r>
                <a:r>
                  <a:rPr lang="en-US" altLang="zh-CN" dirty="0"/>
                  <a:t>U</a:t>
                </a:r>
                <a:r>
                  <a:rPr lang="zh-CN" altLang="en-US" dirty="0"/>
                  <a:t>和</a:t>
                </a:r>
                <a:r>
                  <a:rPr lang="en-US" altLang="zh-CN" dirty="0"/>
                  <a:t>s</a:t>
                </a:r>
                <a:r>
                  <a:rPr lang="en-US" altLang="zh-CN" baseline="-25000" dirty="0"/>
                  <a:t>t-2</a:t>
                </a:r>
                <a:r>
                  <a:rPr lang="zh-CN" altLang="en-US" dirty="0"/>
                  <a:t>的函数，如此循环下去，这使得</a:t>
                </a:r>
                <a14:m>
                  <m:oMath xmlns:m="http://schemas.openxmlformats.org/officeDocument/2006/math">
                    <m:f>
                      <m:fPr>
                        <m:ctrlPr>
                          <a:rPr lang="zh-CN" altLang="en-US" i="1">
                            <a:latin typeface="Cambria Math" panose="02040503050406030204" pitchFamily="18" charset="0"/>
                          </a:rPr>
                        </m:ctrlPr>
                      </m:fPr>
                      <m:num>
                        <m:r>
                          <a:rPr lang="zh-CN" altLang="en-US">
                            <a:latin typeface="Cambria Math" panose="02040503050406030204" pitchFamily="18" charset="0"/>
                          </a:rPr>
                          <m:t>𝜕</m:t>
                        </m:r>
                        <m:sSub>
                          <m:sSubPr>
                            <m:ctrlPr>
                              <a:rPr lang="zh-CN" altLang="en-US" i="1">
                                <a:latin typeface="Cambria Math" panose="02040503050406030204" pitchFamily="18" charset="0"/>
                              </a:rPr>
                            </m:ctrlPr>
                          </m:sSubPr>
                          <m:e>
                            <m:r>
                              <m:rPr>
                                <m:sty m:val="p"/>
                              </m:rPr>
                              <a:rPr lang="en-US" altLang="zh-CN" i="1">
                                <a:latin typeface="Cambria Math" panose="02040503050406030204" pitchFamily="18" charset="0"/>
                              </a:rPr>
                              <m:t>s</m:t>
                            </m:r>
                          </m:e>
                          <m:sub>
                            <m:r>
                              <a:rPr lang="zh-CN" altLang="en-US" i="1">
                                <a:latin typeface="Cambria Math" panose="02040503050406030204" pitchFamily="18" charset="0"/>
                              </a:rPr>
                              <m:t>𝑡</m:t>
                            </m:r>
                          </m:sub>
                        </m:sSub>
                      </m:num>
                      <m:den>
                        <m:r>
                          <a:rPr lang="zh-CN" altLang="en-US">
                            <a:latin typeface="Cambria Math" panose="02040503050406030204" pitchFamily="18" charset="0"/>
                          </a:rPr>
                          <m:t>𝜕</m:t>
                        </m:r>
                        <m:r>
                          <a:rPr lang="zh-CN" altLang="en-US" i="1">
                            <a:latin typeface="Cambria Math" panose="02040503050406030204" pitchFamily="18" charset="0"/>
                          </a:rPr>
                          <m:t>𝑈</m:t>
                        </m:r>
                      </m:den>
                    </m:f>
                  </m:oMath>
                </a14:m>
                <a:r>
                  <a:rPr lang="zh-CN" altLang="en-US" dirty="0"/>
                  <a:t>的求解需要跨时间步，这就是与标准反向传播不同的地方；为了解决这个问题，</a:t>
                </a:r>
                <a:r>
                  <a:rPr lang="en-US" altLang="zh-CN" dirty="0"/>
                  <a:t>BPTT(Backpropagation Through Time)</a:t>
                </a:r>
                <a:r>
                  <a:rPr lang="zh-CN" altLang="en-US" dirty="0"/>
                  <a:t>被提了出来；</a:t>
                </a:r>
                <a:endParaRPr lang="en-US" altLang="zh-CN" dirty="0"/>
              </a:p>
              <a:p>
                <a:pPr lvl="1" algn="just"/>
                <a:endParaRPr lang="en-US" altLang="zh-CN" dirty="0"/>
              </a:p>
            </p:txBody>
          </p:sp>
        </mc:Choice>
        <mc:Fallback xmlns="">
          <p:sp>
            <p:nvSpPr>
              <p:cNvPr id="3" name="内容占位符 2">
                <a:extLst>
                  <a:ext uri="{FF2B5EF4-FFF2-40B4-BE49-F238E27FC236}">
                    <a16:creationId xmlns:a16="http://schemas.microsoft.com/office/drawing/2014/main" id="{6566C2B1-969B-47B1-BB15-CE5F5862B1B5}"/>
                  </a:ext>
                </a:extLst>
              </p:cNvPr>
              <p:cNvSpPr>
                <a:spLocks noGrp="1" noRot="1" noChangeAspect="1" noMove="1" noResize="1" noEditPoints="1" noAdjustHandles="1" noChangeArrowheads="1" noChangeShapeType="1" noTextEdit="1"/>
              </p:cNvSpPr>
              <p:nvPr>
                <p:ph idx="1"/>
              </p:nvPr>
            </p:nvSpPr>
            <p:spPr>
              <a:blipFill>
                <a:blip r:embed="rId2"/>
                <a:stretch>
                  <a:fillRect l="-1043" t="-2521" r="-870"/>
                </a:stretch>
              </a:blipFill>
            </p:spPr>
            <p:txBody>
              <a:bodyPr/>
              <a:lstStyle/>
              <a:p>
                <a:r>
                  <a:rPr lang="zh-CN" altLang="en-US">
                    <a:noFill/>
                  </a:rPr>
                  <a:t> </a:t>
                </a:r>
              </a:p>
            </p:txBody>
          </p:sp>
        </mc:Fallback>
      </mc:AlternateContent>
      <p:pic>
        <p:nvPicPr>
          <p:cNvPr id="5" name="图片 4" descr="手机屏幕截图&#10;&#10;描述已自动生成">
            <a:extLst>
              <a:ext uri="{FF2B5EF4-FFF2-40B4-BE49-F238E27FC236}">
                <a16:creationId xmlns:a16="http://schemas.microsoft.com/office/drawing/2014/main" id="{98036B4C-5FA0-478E-8A70-D09059FE72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3572" y="2846438"/>
            <a:ext cx="6264855" cy="929148"/>
          </a:xfrm>
          <a:prstGeom prst="rect">
            <a:avLst/>
          </a:prstGeom>
        </p:spPr>
      </p:pic>
    </p:spTree>
    <p:extLst>
      <p:ext uri="{BB962C8B-B14F-4D97-AF65-F5344CB8AC3E}">
        <p14:creationId xmlns:p14="http://schemas.microsoft.com/office/powerpoint/2010/main" val="3826637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B3CF24-AB31-45A7-9C7E-D0ACFD3A69AF}"/>
              </a:ext>
            </a:extLst>
          </p:cNvPr>
          <p:cNvSpPr>
            <a:spLocks noGrp="1"/>
          </p:cNvSpPr>
          <p:nvPr>
            <p:ph type="title"/>
          </p:nvPr>
        </p:nvSpPr>
        <p:spPr/>
        <p:txBody>
          <a:bodyPr/>
          <a:lstStyle/>
          <a:p>
            <a:r>
              <a:rPr lang="en-US" altLang="zh-CN" dirty="0"/>
              <a:t>Backpropagation Through Time</a:t>
            </a:r>
            <a:endParaRPr lang="zh-CN" altLang="en-US" dirty="0"/>
          </a:p>
        </p:txBody>
      </p:sp>
      <p:sp>
        <p:nvSpPr>
          <p:cNvPr id="3" name="内容占位符 2">
            <a:extLst>
              <a:ext uri="{FF2B5EF4-FFF2-40B4-BE49-F238E27FC236}">
                <a16:creationId xmlns:a16="http://schemas.microsoft.com/office/drawing/2014/main" id="{B4A5ACCC-8F09-48E4-B5E4-D067CD638401}"/>
              </a:ext>
            </a:extLst>
          </p:cNvPr>
          <p:cNvSpPr>
            <a:spLocks noGrp="1"/>
          </p:cNvSpPr>
          <p:nvPr>
            <p:ph idx="1"/>
          </p:nvPr>
        </p:nvSpPr>
        <p:spPr/>
        <p:txBody>
          <a:bodyPr/>
          <a:lstStyle/>
          <a:p>
            <a:r>
              <a:rPr lang="zh-CN" altLang="en-US" dirty="0"/>
              <a:t>计算</a:t>
            </a:r>
            <a:r>
              <a:rPr lang="en-US" altLang="zh-CN" dirty="0"/>
              <a:t>L</a:t>
            </a:r>
            <a:r>
              <a:rPr lang="zh-CN" altLang="en-US" dirty="0"/>
              <a:t>对</a:t>
            </a:r>
            <a:r>
              <a:rPr lang="en-US" altLang="zh-CN" dirty="0"/>
              <a:t>U</a:t>
            </a:r>
            <a:r>
              <a:rPr lang="zh-CN" altLang="en-US" dirty="0"/>
              <a:t>的梯度：</a:t>
            </a:r>
            <a:endParaRPr lang="en-US" altLang="zh-CN" dirty="0"/>
          </a:p>
          <a:p>
            <a:pPr lvl="1"/>
            <a:r>
              <a:rPr lang="zh-CN" altLang="en-US" dirty="0"/>
              <a:t>接着展开上式：</a:t>
            </a:r>
            <a:endParaRPr lang="en-US" altLang="zh-CN" dirty="0"/>
          </a:p>
          <a:p>
            <a:pPr lvl="1"/>
            <a:endParaRPr lang="zh-CN" altLang="en-US" dirty="0"/>
          </a:p>
        </p:txBody>
      </p:sp>
      <p:pic>
        <p:nvPicPr>
          <p:cNvPr id="5" name="图片 4" descr="一些文字和图片的手机截图&#10;&#10;描述已自动生成">
            <a:extLst>
              <a:ext uri="{FF2B5EF4-FFF2-40B4-BE49-F238E27FC236}">
                <a16:creationId xmlns:a16="http://schemas.microsoft.com/office/drawing/2014/main" id="{9ACBAEBD-B90B-4042-B247-1B0DAB890C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2542" y="2729784"/>
            <a:ext cx="4909059" cy="3940072"/>
          </a:xfrm>
          <a:prstGeom prst="rect">
            <a:avLst/>
          </a:prstGeom>
        </p:spPr>
      </p:pic>
      <p:sp>
        <p:nvSpPr>
          <p:cNvPr id="6" name="矩形 5">
            <a:extLst>
              <a:ext uri="{FF2B5EF4-FFF2-40B4-BE49-F238E27FC236}">
                <a16:creationId xmlns:a16="http://schemas.microsoft.com/office/drawing/2014/main" id="{4C603748-B12C-4CC6-8969-43FBF0751ABA}"/>
              </a:ext>
            </a:extLst>
          </p:cNvPr>
          <p:cNvSpPr/>
          <p:nvPr/>
        </p:nvSpPr>
        <p:spPr>
          <a:xfrm>
            <a:off x="2610465" y="2729784"/>
            <a:ext cx="1238864" cy="6992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E735938A-E75D-4060-92E6-C6C4DCAE0F58}"/>
              </a:ext>
            </a:extLst>
          </p:cNvPr>
          <p:cNvSpPr/>
          <p:nvPr/>
        </p:nvSpPr>
        <p:spPr>
          <a:xfrm>
            <a:off x="3834581" y="5153436"/>
            <a:ext cx="1238864" cy="6992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465E9AED-CE9D-423A-A3F0-8E2684E7B90D}"/>
                  </a:ext>
                </a:extLst>
              </p:cNvPr>
              <p:cNvSpPr txBox="1"/>
              <p:nvPr/>
            </p:nvSpPr>
            <p:spPr>
              <a:xfrm>
                <a:off x="7431338" y="2917164"/>
                <a:ext cx="2744277" cy="499689"/>
              </a:xfrm>
              <a:prstGeom prst="rect">
                <a:avLst/>
              </a:prstGeom>
              <a:noFill/>
            </p:spPr>
            <p:txBody>
              <a:bodyPr wrap="none" rtlCol="0">
                <a:spAutoFit/>
              </a:bodyPr>
              <a:lstStyle/>
              <a:p>
                <a:r>
                  <a:rPr lang="zh-CN" altLang="en-US" dirty="0"/>
                  <a:t>根据梯度乘法法则展开</a:t>
                </a:r>
                <a14:m>
                  <m:oMath xmlns:m="http://schemas.openxmlformats.org/officeDocument/2006/math">
                    <m:f>
                      <m:fPr>
                        <m:ctrlPr>
                          <a:rPr lang="zh-CN" altLang="en-US" i="1" dirty="0" smtClean="0">
                            <a:latin typeface="Cambria Math" panose="02040503050406030204" pitchFamily="18" charset="0"/>
                          </a:rPr>
                        </m:ctrlPr>
                      </m:fPr>
                      <m:num>
                        <m:r>
                          <a:rPr lang="zh-CN" altLang="en-US" dirty="0">
                            <a:latin typeface="Cambria Math" panose="02040503050406030204" pitchFamily="18" charset="0"/>
                          </a:rPr>
                          <m:t>𝜕</m:t>
                        </m:r>
                        <m:sSub>
                          <m:sSubPr>
                            <m:ctrlPr>
                              <a:rPr lang="zh-CN" altLang="en-US" i="1" dirty="0">
                                <a:latin typeface="Cambria Math" panose="02040503050406030204" pitchFamily="18" charset="0"/>
                              </a:rPr>
                            </m:ctrlPr>
                          </m:sSubPr>
                          <m:e>
                            <m:r>
                              <a:rPr lang="zh-CN" altLang="en-US" i="1" dirty="0">
                                <a:latin typeface="Cambria Math" panose="02040503050406030204" pitchFamily="18" charset="0"/>
                              </a:rPr>
                              <m:t>𝑠</m:t>
                            </m:r>
                          </m:e>
                          <m:sub>
                            <m:r>
                              <a:rPr lang="zh-CN" altLang="en-US" i="1" dirty="0">
                                <a:latin typeface="Cambria Math" panose="02040503050406030204" pitchFamily="18" charset="0"/>
                              </a:rPr>
                              <m:t>𝑡</m:t>
                            </m:r>
                          </m:sub>
                        </m:sSub>
                      </m:num>
                      <m:den>
                        <m:r>
                          <a:rPr lang="zh-CN" altLang="en-US" i="0" dirty="0">
                            <a:latin typeface="Cambria Math" panose="02040503050406030204" pitchFamily="18" charset="0"/>
                          </a:rPr>
                          <m:t>𝜕</m:t>
                        </m:r>
                        <m:r>
                          <a:rPr lang="zh-CN" altLang="en-US" i="1" dirty="0">
                            <a:latin typeface="Cambria Math" panose="02040503050406030204" pitchFamily="18" charset="0"/>
                          </a:rPr>
                          <m:t>𝑈</m:t>
                        </m:r>
                      </m:den>
                    </m:f>
                  </m:oMath>
                </a14:m>
                <a:endParaRPr lang="zh-CN" altLang="en-US" dirty="0"/>
              </a:p>
            </p:txBody>
          </p:sp>
        </mc:Choice>
        <mc:Fallback xmlns="">
          <p:sp>
            <p:nvSpPr>
              <p:cNvPr id="9" name="文本框 8">
                <a:extLst>
                  <a:ext uri="{FF2B5EF4-FFF2-40B4-BE49-F238E27FC236}">
                    <a16:creationId xmlns:a16="http://schemas.microsoft.com/office/drawing/2014/main" id="{465E9AED-CE9D-423A-A3F0-8E2684E7B90D}"/>
                  </a:ext>
                </a:extLst>
              </p:cNvPr>
              <p:cNvSpPr txBox="1">
                <a:spLocks noRot="1" noChangeAspect="1" noMove="1" noResize="1" noEditPoints="1" noAdjustHandles="1" noChangeArrowheads="1" noChangeShapeType="1" noTextEdit="1"/>
              </p:cNvSpPr>
              <p:nvPr/>
            </p:nvSpPr>
            <p:spPr>
              <a:xfrm>
                <a:off x="7431338" y="2917164"/>
                <a:ext cx="2744277" cy="499689"/>
              </a:xfrm>
              <a:prstGeom prst="rect">
                <a:avLst/>
              </a:prstGeom>
              <a:blipFill>
                <a:blip r:embed="rId3"/>
                <a:stretch>
                  <a:fillRect l="-1778" b="-73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2CA432C-3739-4D92-9D3A-FB08C3A08AB9}"/>
                  </a:ext>
                </a:extLst>
              </p:cNvPr>
              <p:cNvSpPr txBox="1"/>
              <p:nvPr/>
            </p:nvSpPr>
            <p:spPr>
              <a:xfrm>
                <a:off x="7431338" y="3772288"/>
                <a:ext cx="3719673" cy="369332"/>
              </a:xfrm>
              <a:prstGeom prst="rect">
                <a:avLst/>
              </a:prstGeom>
              <a:noFill/>
            </p:spPr>
            <p:txBody>
              <a:bodyPr wrap="none" rtlCol="0">
                <a:spAutoFit/>
              </a:bodyPr>
              <a:lstStyle/>
              <a:p>
                <a:r>
                  <a:rPr lang="zh-CN" altLang="en-US" dirty="0"/>
                  <a:t>第二项分子和分母各增加一项</a:t>
                </a:r>
                <a14:m>
                  <m:oMath xmlns:m="http://schemas.openxmlformats.org/officeDocument/2006/math">
                    <m:r>
                      <a:rPr lang="zh-CN" altLang="en-US" dirty="0" smtClean="0">
                        <a:latin typeface="Cambria Math" panose="02040503050406030204" pitchFamily="18" charset="0"/>
                      </a:rPr>
                      <m:t>𝜕</m:t>
                    </m:r>
                    <m:sSub>
                      <m:sSubPr>
                        <m:ctrlPr>
                          <a:rPr lang="zh-CN" altLang="en-US" i="1" dirty="0">
                            <a:latin typeface="Cambria Math" panose="02040503050406030204" pitchFamily="18" charset="0"/>
                          </a:rPr>
                        </m:ctrlPr>
                      </m:sSubPr>
                      <m:e>
                        <m:r>
                          <a:rPr lang="zh-CN" altLang="en-US" i="1" dirty="0">
                            <a:latin typeface="Cambria Math" panose="02040503050406030204" pitchFamily="18" charset="0"/>
                          </a:rPr>
                          <m:t>𝑠</m:t>
                        </m:r>
                      </m:e>
                      <m:sub>
                        <m:r>
                          <a:rPr lang="zh-CN" altLang="en-US" i="1" dirty="0">
                            <a:latin typeface="Cambria Math" panose="02040503050406030204" pitchFamily="18" charset="0"/>
                          </a:rPr>
                          <m:t>𝑡</m:t>
                        </m:r>
                        <m:r>
                          <a:rPr lang="zh-CN" altLang="en-US" i="0" dirty="0">
                            <a:latin typeface="Cambria Math" panose="02040503050406030204" pitchFamily="18" charset="0"/>
                          </a:rPr>
                          <m:t>−1</m:t>
                        </m:r>
                      </m:sub>
                    </m:sSub>
                  </m:oMath>
                </a14:m>
                <a:endParaRPr lang="zh-CN" altLang="en-US" dirty="0"/>
              </a:p>
            </p:txBody>
          </p:sp>
        </mc:Choice>
        <mc:Fallback xmlns="">
          <p:sp>
            <p:nvSpPr>
              <p:cNvPr id="10" name="文本框 9">
                <a:extLst>
                  <a:ext uri="{FF2B5EF4-FFF2-40B4-BE49-F238E27FC236}">
                    <a16:creationId xmlns:a16="http://schemas.microsoft.com/office/drawing/2014/main" id="{22CA432C-3739-4D92-9D3A-FB08C3A08AB9}"/>
                  </a:ext>
                </a:extLst>
              </p:cNvPr>
              <p:cNvSpPr txBox="1">
                <a:spLocks noRot="1" noChangeAspect="1" noMove="1" noResize="1" noEditPoints="1" noAdjustHandles="1" noChangeArrowheads="1" noChangeShapeType="1" noTextEdit="1"/>
              </p:cNvSpPr>
              <p:nvPr/>
            </p:nvSpPr>
            <p:spPr>
              <a:xfrm>
                <a:off x="7431338" y="3772288"/>
                <a:ext cx="3719673" cy="369332"/>
              </a:xfrm>
              <a:prstGeom prst="rect">
                <a:avLst/>
              </a:prstGeom>
              <a:blipFill>
                <a:blip r:embed="rId4"/>
                <a:stretch>
                  <a:fillRect l="-1311"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05ECC2DD-8788-473F-A294-F4E117C0B443}"/>
                  </a:ext>
                </a:extLst>
              </p:cNvPr>
              <p:cNvSpPr txBox="1"/>
              <p:nvPr/>
            </p:nvSpPr>
            <p:spPr>
              <a:xfrm>
                <a:off x="7431338" y="4449847"/>
                <a:ext cx="2400081" cy="533800"/>
              </a:xfrm>
              <a:prstGeom prst="rect">
                <a:avLst/>
              </a:prstGeom>
              <a:noFill/>
            </p:spPr>
            <p:txBody>
              <a:bodyPr wrap="none" rtlCol="0">
                <a:spAutoFit/>
              </a:bodyPr>
              <a:lstStyle/>
              <a:p>
                <a:r>
                  <a:rPr lang="zh-CN" altLang="en-US" dirty="0"/>
                  <a:t>利用</a:t>
                </a:r>
                <a14:m>
                  <m:oMath xmlns:m="http://schemas.openxmlformats.org/officeDocument/2006/math">
                    <m:f>
                      <m:fPr>
                        <m:ctrlPr>
                          <a:rPr lang="zh-CN" altLang="en-US" i="1" dirty="0">
                            <a:latin typeface="Cambria Math" panose="02040503050406030204" pitchFamily="18" charset="0"/>
                          </a:rPr>
                        </m:ctrlPr>
                      </m:fPr>
                      <m:num>
                        <m:r>
                          <a:rPr lang="zh-CN" altLang="en-US" dirty="0">
                            <a:latin typeface="Cambria Math" panose="02040503050406030204" pitchFamily="18" charset="0"/>
                          </a:rPr>
                          <m:t>𝜕</m:t>
                        </m:r>
                        <m:sSub>
                          <m:sSubPr>
                            <m:ctrlPr>
                              <a:rPr lang="zh-CN" altLang="en-US" i="1" dirty="0">
                                <a:latin typeface="Cambria Math" panose="02040503050406030204" pitchFamily="18" charset="0"/>
                              </a:rPr>
                            </m:ctrlPr>
                          </m:sSubPr>
                          <m:e>
                            <m:r>
                              <a:rPr lang="zh-CN" altLang="en-US" i="1" dirty="0">
                                <a:latin typeface="Cambria Math" panose="02040503050406030204" pitchFamily="18" charset="0"/>
                              </a:rPr>
                              <m:t>𝑠</m:t>
                            </m:r>
                          </m:e>
                          <m:sub>
                            <m:r>
                              <a:rPr lang="zh-CN" altLang="en-US" i="1" dirty="0">
                                <a:latin typeface="Cambria Math" panose="02040503050406030204" pitchFamily="18" charset="0"/>
                              </a:rPr>
                              <m:t>𝑡</m:t>
                            </m:r>
                          </m:sub>
                        </m:sSub>
                      </m:num>
                      <m:den>
                        <m:r>
                          <a:rPr lang="zh-CN" altLang="en-US" dirty="0">
                            <a:latin typeface="Cambria Math" panose="02040503050406030204" pitchFamily="18" charset="0"/>
                          </a:rPr>
                          <m:t>𝜕</m:t>
                        </m:r>
                        <m:sSub>
                          <m:sSubPr>
                            <m:ctrlPr>
                              <a:rPr lang="zh-CN" altLang="en-US" i="1" dirty="0" smtClean="0">
                                <a:latin typeface="Cambria Math" panose="02040503050406030204" pitchFamily="18" charset="0"/>
                              </a:rPr>
                            </m:ctrlPr>
                          </m:sSubPr>
                          <m:e>
                            <m:r>
                              <a:rPr lang="en-US" altLang="zh-CN" b="0" i="1" dirty="0" smtClean="0">
                                <a:latin typeface="Cambria Math" panose="02040503050406030204" pitchFamily="18" charset="0"/>
                              </a:rPr>
                              <m:t>h</m:t>
                            </m:r>
                          </m:e>
                          <m:sub>
                            <m:r>
                              <a:rPr lang="zh-CN" altLang="en-US" i="1" dirty="0">
                                <a:latin typeface="Cambria Math" panose="02040503050406030204" pitchFamily="18" charset="0"/>
                              </a:rPr>
                              <m:t>𝑡</m:t>
                            </m:r>
                            <m:r>
                              <a:rPr lang="en-US" altLang="zh-CN" i="1" dirty="0">
                                <a:latin typeface="Cambria Math" panose="02040503050406030204" pitchFamily="18" charset="0"/>
                              </a:rPr>
                              <m:t>−1</m:t>
                            </m:r>
                          </m:sub>
                        </m:sSub>
                      </m:den>
                    </m:f>
                  </m:oMath>
                </a14:m>
                <a:r>
                  <a:rPr lang="en-US" altLang="zh-CN" dirty="0"/>
                  <a:t>=U</a:t>
                </a:r>
                <a:r>
                  <a:rPr lang="zh-CN" altLang="en-US" dirty="0"/>
                  <a:t>进行变换</a:t>
                </a:r>
              </a:p>
            </p:txBody>
          </p:sp>
        </mc:Choice>
        <mc:Fallback xmlns="">
          <p:sp>
            <p:nvSpPr>
              <p:cNvPr id="11" name="文本框 10">
                <a:extLst>
                  <a:ext uri="{FF2B5EF4-FFF2-40B4-BE49-F238E27FC236}">
                    <a16:creationId xmlns:a16="http://schemas.microsoft.com/office/drawing/2014/main" id="{05ECC2DD-8788-473F-A294-F4E117C0B443}"/>
                  </a:ext>
                </a:extLst>
              </p:cNvPr>
              <p:cNvSpPr txBox="1">
                <a:spLocks noRot="1" noChangeAspect="1" noMove="1" noResize="1" noEditPoints="1" noAdjustHandles="1" noChangeArrowheads="1" noChangeShapeType="1" noTextEdit="1"/>
              </p:cNvSpPr>
              <p:nvPr/>
            </p:nvSpPr>
            <p:spPr>
              <a:xfrm>
                <a:off x="7431338" y="4449847"/>
                <a:ext cx="2400081" cy="533800"/>
              </a:xfrm>
              <a:prstGeom prst="rect">
                <a:avLst/>
              </a:prstGeom>
              <a:blipFill>
                <a:blip r:embed="rId5"/>
                <a:stretch>
                  <a:fillRect l="-2030"/>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9B9A7C77-A528-4AB5-A9E8-93DD9B014DF7}"/>
              </a:ext>
            </a:extLst>
          </p:cNvPr>
          <p:cNvSpPr txBox="1"/>
          <p:nvPr/>
        </p:nvSpPr>
        <p:spPr>
          <a:xfrm>
            <a:off x="7431338" y="5363516"/>
            <a:ext cx="1107996" cy="369332"/>
          </a:xfrm>
          <a:prstGeom prst="rect">
            <a:avLst/>
          </a:prstGeom>
          <a:noFill/>
        </p:spPr>
        <p:txBody>
          <a:bodyPr wrap="none" rtlCol="0">
            <a:spAutoFit/>
          </a:bodyPr>
          <a:lstStyle/>
          <a:p>
            <a:r>
              <a:rPr lang="zh-CN" altLang="en-US" dirty="0"/>
              <a:t>化简可得</a:t>
            </a:r>
          </a:p>
        </p:txBody>
      </p:sp>
      <p:sp>
        <p:nvSpPr>
          <p:cNvPr id="13" name="文本框 12">
            <a:extLst>
              <a:ext uri="{FF2B5EF4-FFF2-40B4-BE49-F238E27FC236}">
                <a16:creationId xmlns:a16="http://schemas.microsoft.com/office/drawing/2014/main" id="{3EFFD362-9E7D-4554-885C-DB38EC164097}"/>
              </a:ext>
            </a:extLst>
          </p:cNvPr>
          <p:cNvSpPr txBox="1"/>
          <p:nvPr/>
        </p:nvSpPr>
        <p:spPr>
          <a:xfrm>
            <a:off x="7431338" y="6054077"/>
            <a:ext cx="3647152" cy="369332"/>
          </a:xfrm>
          <a:prstGeom prst="rect">
            <a:avLst/>
          </a:prstGeom>
          <a:noFill/>
        </p:spPr>
        <p:txBody>
          <a:bodyPr wrap="none" rtlCol="0">
            <a:spAutoFit/>
          </a:bodyPr>
          <a:lstStyle/>
          <a:p>
            <a:r>
              <a:rPr lang="zh-CN" altLang="en-US" dirty="0"/>
              <a:t>观察红框中的关系，可迭代的展开</a:t>
            </a:r>
          </a:p>
        </p:txBody>
      </p:sp>
    </p:spTree>
    <p:extLst>
      <p:ext uri="{BB962C8B-B14F-4D97-AF65-F5344CB8AC3E}">
        <p14:creationId xmlns:p14="http://schemas.microsoft.com/office/powerpoint/2010/main" val="246070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239D29-DE52-4D1E-A4E9-573D36099FBB}"/>
              </a:ext>
            </a:extLst>
          </p:cNvPr>
          <p:cNvSpPr>
            <a:spLocks noGrp="1"/>
          </p:cNvSpPr>
          <p:nvPr>
            <p:ph type="title"/>
          </p:nvPr>
        </p:nvSpPr>
        <p:spPr/>
        <p:txBody>
          <a:bodyPr/>
          <a:lstStyle/>
          <a:p>
            <a:r>
              <a:rPr lang="en-US" altLang="zh-CN" dirty="0"/>
              <a:t>Backpropagation Through Time</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9D9D7EE-095B-46FE-95F5-CD0F2532B499}"/>
                  </a:ext>
                </a:extLst>
              </p:cNvPr>
              <p:cNvSpPr>
                <a:spLocks noGrp="1"/>
              </p:cNvSpPr>
              <p:nvPr>
                <p:ph idx="1"/>
              </p:nvPr>
            </p:nvSpPr>
            <p:spPr/>
            <p:txBody>
              <a:bodyPr/>
              <a:lstStyle/>
              <a:p>
                <a:pPr algn="just"/>
                <a:r>
                  <a:rPr lang="zh-CN" altLang="en-US" dirty="0"/>
                  <a:t>计算</a:t>
                </a:r>
                <a:r>
                  <a:rPr lang="en-US" altLang="zh-CN" dirty="0"/>
                  <a:t>L</a:t>
                </a:r>
                <a:r>
                  <a:rPr lang="zh-CN" altLang="en-US" dirty="0"/>
                  <a:t>对</a:t>
                </a:r>
                <a:r>
                  <a:rPr lang="en-US" altLang="zh-CN" dirty="0"/>
                  <a:t>U</a:t>
                </a:r>
                <a:r>
                  <a:rPr lang="zh-CN" altLang="en-US" dirty="0"/>
                  <a:t>的梯度：</a:t>
                </a:r>
                <a:endParaRPr lang="en-US" altLang="zh-CN" dirty="0"/>
              </a:p>
              <a:p>
                <a:pPr lvl="1" algn="just"/>
                <a:r>
                  <a:rPr lang="zh-CN" altLang="en-US" dirty="0"/>
                  <a:t>上式按最后一步发现的规律迭代展开，直至</a:t>
                </a:r>
                <a14:m>
                  <m:oMath xmlns:m="http://schemas.openxmlformats.org/officeDocument/2006/math">
                    <m:f>
                      <m:fPr>
                        <m:ctrlPr>
                          <a:rPr lang="zh-CN" altLang="en-US" i="1" dirty="0">
                            <a:latin typeface="Cambria Math" panose="02040503050406030204" pitchFamily="18" charset="0"/>
                          </a:rPr>
                        </m:ctrlPr>
                      </m:fPr>
                      <m:num>
                        <m:r>
                          <a:rPr lang="zh-CN" altLang="en-US" dirty="0">
                            <a:latin typeface="Cambria Math" panose="02040503050406030204" pitchFamily="18" charset="0"/>
                          </a:rPr>
                          <m:t>𝜕</m:t>
                        </m:r>
                        <m:sSub>
                          <m:sSubPr>
                            <m:ctrlPr>
                              <a:rPr lang="zh-CN" altLang="en-US" i="1" dirty="0">
                                <a:latin typeface="Cambria Math" panose="02040503050406030204" pitchFamily="18" charset="0"/>
                              </a:rPr>
                            </m:ctrlPr>
                          </m:sSubPr>
                          <m:e>
                            <m:r>
                              <a:rPr lang="zh-CN" altLang="en-US" i="1" dirty="0">
                                <a:latin typeface="Cambria Math" panose="02040503050406030204" pitchFamily="18" charset="0"/>
                              </a:rPr>
                              <m:t>𝑠</m:t>
                            </m:r>
                          </m:e>
                          <m:sub>
                            <m:r>
                              <a:rPr lang="en-US" altLang="zh-CN" b="0" i="1" dirty="0" smtClean="0">
                                <a:latin typeface="Cambria Math" panose="02040503050406030204" pitchFamily="18" charset="0"/>
                              </a:rPr>
                              <m:t>0</m:t>
                            </m:r>
                          </m:sub>
                        </m:sSub>
                      </m:num>
                      <m:den>
                        <m:r>
                          <a:rPr lang="zh-CN" altLang="en-US" dirty="0">
                            <a:latin typeface="Cambria Math" panose="02040503050406030204" pitchFamily="18" charset="0"/>
                          </a:rPr>
                          <m:t>𝜕</m:t>
                        </m:r>
                        <m:r>
                          <a:rPr lang="zh-CN" altLang="en-US" i="1" dirty="0">
                            <a:latin typeface="Cambria Math" panose="02040503050406030204" pitchFamily="18" charset="0"/>
                          </a:rPr>
                          <m:t>𝑈</m:t>
                        </m:r>
                      </m:den>
                    </m:f>
                  </m:oMath>
                </a14:m>
                <a:r>
                  <a:rPr lang="en-US" altLang="zh-CN" dirty="0"/>
                  <a:t>=π</a:t>
                </a:r>
                <a:r>
                  <a:rPr lang="zh-CN" altLang="en-US" dirty="0"/>
                  <a:t>，其中</a:t>
                </a:r>
                <a:r>
                  <a:rPr lang="en-US" altLang="zh-CN" dirty="0"/>
                  <a:t>π</a:t>
                </a:r>
                <a:r>
                  <a:rPr lang="zh-CN" altLang="en-US" dirty="0"/>
                  <a:t>为初始化的常数向量，最终可得：</a:t>
                </a:r>
                <a:endParaRPr lang="en-US" altLang="zh-CN" dirty="0"/>
              </a:p>
              <a:p>
                <a:pPr lvl="1" algn="just"/>
                <a:endParaRPr lang="en-US" altLang="zh-CN" dirty="0"/>
              </a:p>
              <a:p>
                <a:pPr lvl="1" algn="just"/>
                <a:endParaRPr lang="en-US" altLang="zh-CN" dirty="0"/>
              </a:p>
              <a:p>
                <a:pPr lvl="1" algn="just"/>
                <a:r>
                  <a:rPr lang="zh-CN" altLang="en-US" dirty="0"/>
                  <a:t>可通过下式迭代求解任意</a:t>
                </a:r>
                <a14:m>
                  <m:oMath xmlns:m="http://schemas.openxmlformats.org/officeDocument/2006/math">
                    <m:f>
                      <m:fPr>
                        <m:ctrlPr>
                          <a:rPr lang="zh-CN" altLang="en-US" i="1" dirty="0">
                            <a:latin typeface="Cambria Math" panose="02040503050406030204" pitchFamily="18" charset="0"/>
                          </a:rPr>
                        </m:ctrlPr>
                      </m:fPr>
                      <m:num>
                        <m:r>
                          <a:rPr lang="zh-CN" altLang="en-US" dirty="0">
                            <a:latin typeface="Cambria Math" panose="02040503050406030204" pitchFamily="18" charset="0"/>
                          </a:rPr>
                          <m:t>𝜕</m:t>
                        </m:r>
                        <m:sSub>
                          <m:sSubPr>
                            <m:ctrlPr>
                              <a:rPr lang="zh-CN" altLang="en-US" i="1" dirty="0">
                                <a:latin typeface="Cambria Math" panose="02040503050406030204" pitchFamily="18" charset="0"/>
                              </a:rPr>
                            </m:ctrlPr>
                          </m:sSubPr>
                          <m:e>
                            <m:r>
                              <m:rPr>
                                <m:sty m:val="p"/>
                              </m:rPr>
                              <a:rPr lang="en-US" altLang="zh-CN" i="1" dirty="0">
                                <a:latin typeface="Cambria Math" panose="02040503050406030204" pitchFamily="18" charset="0"/>
                              </a:rPr>
                              <m:t>L</m:t>
                            </m:r>
                          </m:e>
                          <m:sub>
                            <m:r>
                              <a:rPr lang="zh-CN" altLang="en-US" i="1" dirty="0">
                                <a:latin typeface="Cambria Math" panose="02040503050406030204" pitchFamily="18" charset="0"/>
                              </a:rPr>
                              <m:t>𝑡</m:t>
                            </m:r>
                          </m:sub>
                        </m:sSub>
                      </m:num>
                      <m:den>
                        <m:r>
                          <a:rPr lang="zh-CN" altLang="en-US" dirty="0">
                            <a:latin typeface="Cambria Math" panose="02040503050406030204" pitchFamily="18" charset="0"/>
                          </a:rPr>
                          <m:t>𝜕</m:t>
                        </m:r>
                        <m:sSub>
                          <m:sSubPr>
                            <m:ctrlPr>
                              <a:rPr lang="zh-CN" altLang="en-US" i="1" dirty="0">
                                <a:latin typeface="Cambria Math" panose="02040503050406030204" pitchFamily="18" charset="0"/>
                              </a:rPr>
                            </m:ctrlPr>
                          </m:sSubPr>
                          <m:e>
                            <m:r>
                              <a:rPr lang="en-US" altLang="zh-CN" b="0" i="1" dirty="0" smtClean="0">
                                <a:latin typeface="Cambria Math" panose="02040503050406030204" pitchFamily="18" charset="0"/>
                              </a:rPr>
                              <m:t>𝑠</m:t>
                            </m:r>
                          </m:e>
                          <m:sub>
                            <m:r>
                              <a:rPr lang="en-US" altLang="zh-CN" b="0" i="1" dirty="0" smtClean="0">
                                <a:latin typeface="Cambria Math" panose="02040503050406030204" pitchFamily="18" charset="0"/>
                              </a:rPr>
                              <m:t>𝑘</m:t>
                            </m:r>
                          </m:sub>
                        </m:sSub>
                      </m:den>
                    </m:f>
                  </m:oMath>
                </a14:m>
                <a:r>
                  <a:rPr lang="zh-CN" altLang="en-US" dirty="0"/>
                  <a:t>：</a:t>
                </a:r>
                <a:endParaRPr lang="en-US" altLang="zh-CN" dirty="0"/>
              </a:p>
              <a:p>
                <a:pPr lvl="1" algn="just"/>
                <a:endParaRPr lang="en-US" altLang="zh-CN" dirty="0"/>
              </a:p>
              <a:p>
                <a:pPr marL="457200" lvl="1" indent="0" algn="just">
                  <a:buNone/>
                </a:pPr>
                <a:r>
                  <a:rPr lang="zh-CN" altLang="en-US" dirty="0"/>
                  <a:t>                                                   其中，</a:t>
                </a:r>
                <a:endParaRPr lang="en-US" altLang="zh-CN" dirty="0"/>
              </a:p>
              <a:p>
                <a:pPr lvl="1" algn="just"/>
                <a:r>
                  <a:rPr lang="zh-CN" altLang="en-US" dirty="0"/>
                  <a:t>可得</a:t>
                </a:r>
                <a:r>
                  <a:rPr lang="en-US" altLang="zh-CN" dirty="0"/>
                  <a:t>L</a:t>
                </a:r>
                <a:r>
                  <a:rPr lang="zh-CN" altLang="en-US" dirty="0"/>
                  <a:t>对</a:t>
                </a:r>
                <a:r>
                  <a:rPr lang="en-US" altLang="zh-CN" dirty="0"/>
                  <a:t>U</a:t>
                </a:r>
                <a:r>
                  <a:rPr lang="zh-CN" altLang="en-US" dirty="0"/>
                  <a:t>的梯度：</a:t>
                </a:r>
                <a:endParaRPr lang="en-US" altLang="zh-CN" dirty="0"/>
              </a:p>
            </p:txBody>
          </p:sp>
        </mc:Choice>
        <mc:Fallback xmlns="">
          <p:sp>
            <p:nvSpPr>
              <p:cNvPr id="3" name="内容占位符 2">
                <a:extLst>
                  <a:ext uri="{FF2B5EF4-FFF2-40B4-BE49-F238E27FC236}">
                    <a16:creationId xmlns:a16="http://schemas.microsoft.com/office/drawing/2014/main" id="{09D9D7EE-095B-46FE-95F5-CD0F2532B499}"/>
                  </a:ext>
                </a:extLst>
              </p:cNvPr>
              <p:cNvSpPr>
                <a:spLocks noGrp="1" noRot="1" noChangeAspect="1" noMove="1" noResize="1" noEditPoints="1" noAdjustHandles="1" noChangeArrowheads="1" noChangeShapeType="1" noTextEdit="1"/>
              </p:cNvSpPr>
              <p:nvPr>
                <p:ph idx="1"/>
              </p:nvPr>
            </p:nvSpPr>
            <p:spPr>
              <a:blipFill>
                <a:blip r:embed="rId2"/>
                <a:stretch>
                  <a:fillRect l="-1043" t="-2521" r="-870"/>
                </a:stretch>
              </a:blipFill>
            </p:spPr>
            <p:txBody>
              <a:bodyPr/>
              <a:lstStyle/>
              <a:p>
                <a:r>
                  <a:rPr lang="zh-CN" altLang="en-US">
                    <a:noFill/>
                  </a:rPr>
                  <a:t> </a:t>
                </a:r>
              </a:p>
            </p:txBody>
          </p:sp>
        </mc:Fallback>
      </mc:AlternateContent>
      <p:pic>
        <p:nvPicPr>
          <p:cNvPr id="7" name="图片 6" descr="手机屏幕截图&#10;&#10;描述已自动生成">
            <a:extLst>
              <a:ext uri="{FF2B5EF4-FFF2-40B4-BE49-F238E27FC236}">
                <a16:creationId xmlns:a16="http://schemas.microsoft.com/office/drawing/2014/main" id="{31C8655E-02F8-40FF-94BF-63D7E66B11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0270" y="4558262"/>
            <a:ext cx="2333058" cy="762287"/>
          </a:xfrm>
          <a:prstGeom prst="rect">
            <a:avLst/>
          </a:prstGeom>
        </p:spPr>
      </p:pic>
      <p:pic>
        <p:nvPicPr>
          <p:cNvPr id="9" name="图片 8" descr="图片包含 物体, 游戏机, 钟表&#10;&#10;描述已自动生成">
            <a:extLst>
              <a:ext uri="{FF2B5EF4-FFF2-40B4-BE49-F238E27FC236}">
                <a16:creationId xmlns:a16="http://schemas.microsoft.com/office/drawing/2014/main" id="{75E9537A-4A00-4778-A232-24E2002B36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1822" y="4558262"/>
            <a:ext cx="3212494" cy="762287"/>
          </a:xfrm>
          <a:prstGeom prst="rect">
            <a:avLst/>
          </a:prstGeom>
        </p:spPr>
      </p:pic>
      <p:pic>
        <p:nvPicPr>
          <p:cNvPr id="11" name="图片 10" descr="卡通人物&#10;&#10;描述已自动生成">
            <a:extLst>
              <a:ext uri="{FF2B5EF4-FFF2-40B4-BE49-F238E27FC236}">
                <a16:creationId xmlns:a16="http://schemas.microsoft.com/office/drawing/2014/main" id="{2FC6988F-E794-43F3-91C6-010446DA4A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9471" y="3023251"/>
            <a:ext cx="2333058" cy="811498"/>
          </a:xfrm>
          <a:prstGeom prst="rect">
            <a:avLst/>
          </a:prstGeom>
        </p:spPr>
      </p:pic>
      <p:pic>
        <p:nvPicPr>
          <p:cNvPr id="13" name="图片 12" descr="图片包含 物体, 游戏机, 钟表&#10;&#10;描述已自动生成">
            <a:extLst>
              <a:ext uri="{FF2B5EF4-FFF2-40B4-BE49-F238E27FC236}">
                <a16:creationId xmlns:a16="http://schemas.microsoft.com/office/drawing/2014/main" id="{592A2737-0CE3-41FD-A2AF-93758BBD90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40139" y="5602402"/>
            <a:ext cx="3911722" cy="890473"/>
          </a:xfrm>
          <a:prstGeom prst="rect">
            <a:avLst/>
          </a:prstGeom>
        </p:spPr>
      </p:pic>
    </p:spTree>
    <p:extLst>
      <p:ext uri="{BB962C8B-B14F-4D97-AF65-F5344CB8AC3E}">
        <p14:creationId xmlns:p14="http://schemas.microsoft.com/office/powerpoint/2010/main" val="30347983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67FD62-C850-4126-A95C-350A0DBE75C3}"/>
              </a:ext>
            </a:extLst>
          </p:cNvPr>
          <p:cNvSpPr>
            <a:spLocks noGrp="1"/>
          </p:cNvSpPr>
          <p:nvPr>
            <p:ph type="title"/>
          </p:nvPr>
        </p:nvSpPr>
        <p:spPr/>
        <p:txBody>
          <a:bodyPr/>
          <a:lstStyle/>
          <a:p>
            <a:r>
              <a:rPr lang="en-US" altLang="zh-CN" dirty="0"/>
              <a:t>Backpropagation Through Time</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B7D3F3E-A3C2-4574-9712-08D826915DBF}"/>
                  </a:ext>
                </a:extLst>
              </p:cNvPr>
              <p:cNvSpPr>
                <a:spLocks noGrp="1"/>
              </p:cNvSpPr>
              <p:nvPr>
                <p:ph idx="1"/>
              </p:nvPr>
            </p:nvSpPr>
            <p:spPr>
              <a:xfrm>
                <a:off x="838200" y="1825625"/>
                <a:ext cx="10515600" cy="4667250"/>
              </a:xfrm>
            </p:spPr>
            <p:txBody>
              <a:bodyPr/>
              <a:lstStyle/>
              <a:p>
                <a:pPr algn="just"/>
                <a:r>
                  <a:rPr lang="zh-CN" altLang="en-US" dirty="0"/>
                  <a:t>计算</a:t>
                </a:r>
                <a:r>
                  <a:rPr lang="en-US" altLang="zh-CN" dirty="0"/>
                  <a:t>L</a:t>
                </a:r>
                <a:r>
                  <a:rPr lang="zh-CN" altLang="en-US" dirty="0"/>
                  <a:t>对</a:t>
                </a:r>
                <a:r>
                  <a:rPr lang="en-US" altLang="zh-CN" dirty="0"/>
                  <a:t>W</a:t>
                </a:r>
                <a:r>
                  <a:rPr lang="zh-CN" altLang="en-US" dirty="0"/>
                  <a:t>的梯度：</a:t>
                </a:r>
                <a:endParaRPr lang="en-US" altLang="zh-CN" dirty="0"/>
              </a:p>
              <a:p>
                <a:pPr lvl="1" algn="just"/>
                <a:r>
                  <a:rPr lang="zh-CN" altLang="en-US" dirty="0"/>
                  <a:t>与</a:t>
                </a:r>
                <a:r>
                  <a:rPr lang="en-US" altLang="zh-CN" dirty="0"/>
                  <a:t>U</a:t>
                </a:r>
                <a:r>
                  <a:rPr lang="zh-CN" altLang="en-US" dirty="0"/>
                  <a:t>一样，同理可得：</a:t>
                </a:r>
                <a:endParaRPr lang="en-US" altLang="zh-CN" dirty="0"/>
              </a:p>
              <a:p>
                <a:pPr lvl="1" algn="just"/>
                <a:endParaRPr lang="en-US" altLang="zh-CN" dirty="0"/>
              </a:p>
              <a:p>
                <a:pPr lvl="1" algn="just"/>
                <a:endParaRPr lang="en-US" altLang="zh-CN" dirty="0"/>
              </a:p>
              <a:p>
                <a:pPr lvl="1" algn="just"/>
                <a:endParaRPr lang="en-US" altLang="zh-CN" dirty="0"/>
              </a:p>
              <a:p>
                <a:pPr lvl="1" algn="just"/>
                <a:r>
                  <a:rPr lang="zh-CN" altLang="en-US" dirty="0"/>
                  <a:t>请亲自尝试推理上式；</a:t>
                </a:r>
                <a:endParaRPr lang="en-US" altLang="zh-CN" dirty="0"/>
              </a:p>
              <a:p>
                <a:pPr algn="just"/>
                <a:r>
                  <a:rPr lang="zh-CN" altLang="en-US" dirty="0"/>
                  <a:t>实践中，通常输入序列会很长，为了控制算法的复杂度，往往会控制</a:t>
                </a:r>
                <a:r>
                  <a:rPr lang="en-US" altLang="zh-CN" dirty="0"/>
                  <a:t>BPTT</a:t>
                </a:r>
                <a:r>
                  <a:rPr lang="zh-CN" altLang="en-US" dirty="0"/>
                  <a:t>回溯的时间； </a:t>
                </a:r>
                <a14:m>
                  <m:oMath xmlns:m="http://schemas.openxmlformats.org/officeDocument/2006/math">
                    <m:f>
                      <m:fPr>
                        <m:ctrlPr>
                          <a:rPr lang="zh-CN" altLang="en-US" i="1" dirty="0">
                            <a:latin typeface="Cambria Math" panose="02040503050406030204" pitchFamily="18" charset="0"/>
                          </a:rPr>
                        </m:ctrlPr>
                      </m:fPr>
                      <m:num>
                        <m:r>
                          <a:rPr lang="zh-CN" altLang="en-US" dirty="0">
                            <a:latin typeface="Cambria Math" panose="02040503050406030204" pitchFamily="18" charset="0"/>
                          </a:rPr>
                          <m:t>𝜕</m:t>
                        </m:r>
                        <m:r>
                          <a:rPr lang="zh-CN" altLang="en-US" i="1" dirty="0">
                            <a:latin typeface="Cambria Math" panose="02040503050406030204" pitchFamily="18" charset="0"/>
                          </a:rPr>
                          <m:t>𝐿</m:t>
                        </m:r>
                      </m:num>
                      <m:den>
                        <m:r>
                          <a:rPr lang="zh-CN" altLang="en-US" dirty="0">
                            <a:latin typeface="Cambria Math" panose="02040503050406030204" pitchFamily="18" charset="0"/>
                          </a:rPr>
                          <m:t>𝜕</m:t>
                        </m:r>
                        <m:r>
                          <m:rPr>
                            <m:sty m:val="p"/>
                          </m:rPr>
                          <a:rPr lang="en-US" altLang="zh-CN" i="1" dirty="0">
                            <a:latin typeface="Cambria Math" panose="02040503050406030204" pitchFamily="18" charset="0"/>
                          </a:rPr>
                          <m:t>W</m:t>
                        </m:r>
                      </m:den>
                    </m:f>
                  </m:oMath>
                </a14:m>
                <a:r>
                  <a:rPr lang="zh-CN" altLang="en-US" dirty="0"/>
                  <a:t>和</a:t>
                </a:r>
                <a14:m>
                  <m:oMath xmlns:m="http://schemas.openxmlformats.org/officeDocument/2006/math">
                    <m:f>
                      <m:fPr>
                        <m:ctrlPr>
                          <a:rPr lang="zh-CN" altLang="en-US" i="1" dirty="0">
                            <a:latin typeface="Cambria Math" panose="02040503050406030204" pitchFamily="18" charset="0"/>
                          </a:rPr>
                        </m:ctrlPr>
                      </m:fPr>
                      <m:num>
                        <m:r>
                          <a:rPr lang="zh-CN" altLang="en-US" dirty="0">
                            <a:latin typeface="Cambria Math" panose="02040503050406030204" pitchFamily="18" charset="0"/>
                          </a:rPr>
                          <m:t>𝜕</m:t>
                        </m:r>
                        <m:r>
                          <a:rPr lang="zh-CN" altLang="en-US" i="1" dirty="0">
                            <a:latin typeface="Cambria Math" panose="02040503050406030204" pitchFamily="18" charset="0"/>
                          </a:rPr>
                          <m:t>𝐿</m:t>
                        </m:r>
                      </m:num>
                      <m:den>
                        <m:r>
                          <a:rPr lang="zh-CN" altLang="en-US" dirty="0">
                            <a:latin typeface="Cambria Math" panose="02040503050406030204" pitchFamily="18" charset="0"/>
                          </a:rPr>
                          <m:t>𝜕</m:t>
                        </m:r>
                        <m:r>
                          <a:rPr lang="en-US" altLang="zh-CN" i="1" dirty="0">
                            <a:latin typeface="Cambria Math" panose="02040503050406030204" pitchFamily="18" charset="0"/>
                          </a:rPr>
                          <m:t>𝑈</m:t>
                        </m:r>
                      </m:den>
                    </m:f>
                  </m:oMath>
                </a14:m>
                <a:r>
                  <a:rPr lang="zh-CN" altLang="en-US" dirty="0"/>
                  <a:t>中的</a:t>
                </a:r>
                <a:r>
                  <a:rPr lang="en-US" altLang="zh-CN" dirty="0"/>
                  <a:t>t-k</a:t>
                </a:r>
                <a:r>
                  <a:rPr lang="zh-CN" altLang="en-US" dirty="0"/>
                  <a:t>作为超参数，控制</a:t>
                </a:r>
                <a:r>
                  <a:rPr lang="en-US" altLang="zh-CN" dirty="0"/>
                  <a:t>BPTT</a:t>
                </a:r>
                <a:r>
                  <a:rPr lang="zh-CN" altLang="en-US" dirty="0"/>
                  <a:t>回溯的时间，通常不同长度的输入序列，</a:t>
                </a:r>
                <a:r>
                  <a:rPr lang="en-US" altLang="zh-CN" dirty="0"/>
                  <a:t>t-k</a:t>
                </a:r>
                <a:r>
                  <a:rPr lang="zh-CN" altLang="en-US" dirty="0"/>
                  <a:t>值不同；</a:t>
                </a:r>
                <a:endParaRPr lang="en-US" altLang="zh-CN" dirty="0"/>
              </a:p>
              <a:p>
                <a:pPr algn="just"/>
                <a:r>
                  <a:rPr lang="zh-CN" altLang="en-US" dirty="0"/>
                  <a:t>需注意，</a:t>
                </a:r>
                <a:r>
                  <a:rPr lang="en-US" altLang="zh-CN" dirty="0"/>
                  <a:t>t-k</a:t>
                </a:r>
                <a:r>
                  <a:rPr lang="zh-CN" altLang="en-US" dirty="0"/>
                  <a:t>值过大容易出现梯度消失，请亲自思考该问题。</a:t>
                </a:r>
              </a:p>
            </p:txBody>
          </p:sp>
        </mc:Choice>
        <mc:Fallback xmlns="">
          <p:sp>
            <p:nvSpPr>
              <p:cNvPr id="3" name="内容占位符 2">
                <a:extLst>
                  <a:ext uri="{FF2B5EF4-FFF2-40B4-BE49-F238E27FC236}">
                    <a16:creationId xmlns:a16="http://schemas.microsoft.com/office/drawing/2014/main" id="{8B7D3F3E-A3C2-4574-9712-08D826915DBF}"/>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1043" t="-2350" r="-1159"/>
                </a:stretch>
              </a:blipFill>
            </p:spPr>
            <p:txBody>
              <a:bodyPr/>
              <a:lstStyle/>
              <a:p>
                <a:r>
                  <a:rPr lang="zh-CN" altLang="en-US">
                    <a:noFill/>
                  </a:rPr>
                  <a:t> </a:t>
                </a:r>
              </a:p>
            </p:txBody>
          </p:sp>
        </mc:Fallback>
      </mc:AlternateContent>
      <p:pic>
        <p:nvPicPr>
          <p:cNvPr id="5" name="图片 4" descr="卡通人物&#10;&#10;描述已自动生成">
            <a:extLst>
              <a:ext uri="{FF2B5EF4-FFF2-40B4-BE49-F238E27FC236}">
                <a16:creationId xmlns:a16="http://schemas.microsoft.com/office/drawing/2014/main" id="{B63A7211-2BAF-496B-BF9C-F36A551B15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0719" y="2763922"/>
            <a:ext cx="2346715" cy="928556"/>
          </a:xfrm>
          <a:prstGeom prst="rect">
            <a:avLst/>
          </a:prstGeom>
        </p:spPr>
      </p:pic>
      <p:pic>
        <p:nvPicPr>
          <p:cNvPr id="7" name="图片 6" descr="图片包含 物体, 游戏机, 钟表&#10;&#10;描述已自动生成">
            <a:extLst>
              <a:ext uri="{FF2B5EF4-FFF2-40B4-BE49-F238E27FC236}">
                <a16:creationId xmlns:a16="http://schemas.microsoft.com/office/drawing/2014/main" id="{EBA64997-159C-416E-B3FC-D65DFFBB7C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9456" y="2770472"/>
            <a:ext cx="4024297" cy="935106"/>
          </a:xfrm>
          <a:prstGeom prst="rect">
            <a:avLst/>
          </a:prstGeom>
        </p:spPr>
      </p:pic>
    </p:spTree>
    <p:extLst>
      <p:ext uri="{BB962C8B-B14F-4D97-AF65-F5344CB8AC3E}">
        <p14:creationId xmlns:p14="http://schemas.microsoft.com/office/powerpoint/2010/main" val="1428206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966403-00EA-482B-B94B-A7A7D2E6ACAA}"/>
              </a:ext>
            </a:extLst>
          </p:cNvPr>
          <p:cNvSpPr>
            <a:spLocks noGrp="1"/>
          </p:cNvSpPr>
          <p:nvPr>
            <p:ph type="title"/>
          </p:nvPr>
        </p:nvSpPr>
        <p:spPr/>
        <p:txBody>
          <a:bodyPr/>
          <a:lstStyle/>
          <a:p>
            <a:r>
              <a:rPr lang="en-US" altLang="zh-CN" dirty="0"/>
              <a:t>Backpropagation Through Time</a:t>
            </a:r>
            <a:endParaRPr lang="zh-CN" altLang="en-US" dirty="0"/>
          </a:p>
        </p:txBody>
      </p:sp>
      <p:sp>
        <p:nvSpPr>
          <p:cNvPr id="3" name="内容占位符 2">
            <a:extLst>
              <a:ext uri="{FF2B5EF4-FFF2-40B4-BE49-F238E27FC236}">
                <a16:creationId xmlns:a16="http://schemas.microsoft.com/office/drawing/2014/main" id="{520B36EC-8DFF-42DD-89D4-C0B34202D577}"/>
              </a:ext>
            </a:extLst>
          </p:cNvPr>
          <p:cNvSpPr>
            <a:spLocks noGrp="1"/>
          </p:cNvSpPr>
          <p:nvPr>
            <p:ph idx="1"/>
          </p:nvPr>
        </p:nvSpPr>
        <p:spPr/>
        <p:txBody>
          <a:bodyPr/>
          <a:lstStyle/>
          <a:p>
            <a:pPr algn="just"/>
            <a:r>
              <a:rPr lang="en-US" altLang="zh-CN" dirty="0"/>
              <a:t>BPTT</a:t>
            </a:r>
            <a:r>
              <a:rPr lang="zh-CN" altLang="en-US" dirty="0"/>
              <a:t>在</a:t>
            </a:r>
            <a:r>
              <a:rPr lang="en-US" altLang="zh-CN" dirty="0" err="1"/>
              <a:t>tensorflow</a:t>
            </a:r>
            <a:r>
              <a:rPr lang="zh-CN" altLang="en-US" dirty="0"/>
              <a:t>中的实现：</a:t>
            </a:r>
            <a:endParaRPr lang="en-US" altLang="zh-CN" dirty="0"/>
          </a:p>
          <a:p>
            <a:pPr lvl="1" algn="just"/>
            <a:r>
              <a:rPr lang="zh-CN" altLang="en-US" dirty="0"/>
              <a:t>严格来说，</a:t>
            </a:r>
            <a:r>
              <a:rPr lang="en-US" altLang="zh-CN" dirty="0" err="1"/>
              <a:t>tensorflow</a:t>
            </a:r>
            <a:r>
              <a:rPr lang="zh-CN" altLang="en-US" dirty="0"/>
              <a:t>实现的是截断</a:t>
            </a:r>
            <a:r>
              <a:rPr lang="en-US" altLang="zh-CN" dirty="0"/>
              <a:t>BPTT(truncated BPTT)</a:t>
            </a:r>
            <a:r>
              <a:rPr lang="zh-CN" altLang="en-US" dirty="0"/>
              <a:t>；</a:t>
            </a:r>
            <a:endParaRPr lang="en-US" altLang="zh-CN" dirty="0"/>
          </a:p>
          <a:p>
            <a:pPr lvl="1" algn="just"/>
            <a:r>
              <a:rPr lang="zh-CN" altLang="en-US" dirty="0"/>
              <a:t>以长度为</a:t>
            </a:r>
            <a:r>
              <a:rPr lang="en-US" altLang="zh-CN" dirty="0"/>
              <a:t>6</a:t>
            </a:r>
            <a:r>
              <a:rPr lang="zh-CN" altLang="en-US" dirty="0"/>
              <a:t>的序列为例，标准</a:t>
            </a:r>
            <a:r>
              <a:rPr lang="en-US" altLang="zh-CN" dirty="0"/>
              <a:t>BPTT</a:t>
            </a:r>
            <a:r>
              <a:rPr lang="zh-CN" altLang="en-US" dirty="0"/>
              <a:t>中，回溯步数是</a:t>
            </a:r>
            <a:r>
              <a:rPr lang="en-US" altLang="zh-CN" dirty="0"/>
              <a:t>3</a:t>
            </a:r>
            <a:r>
              <a:rPr lang="zh-CN" altLang="en-US" dirty="0"/>
              <a:t>时，每步计算梯度时仅回溯</a:t>
            </a:r>
            <a:r>
              <a:rPr lang="en-US" altLang="zh-CN" dirty="0"/>
              <a:t>3</a:t>
            </a:r>
            <a:r>
              <a:rPr lang="zh-CN" altLang="en-US" dirty="0"/>
              <a:t>步：</a:t>
            </a:r>
          </a:p>
        </p:txBody>
      </p:sp>
      <p:pic>
        <p:nvPicPr>
          <p:cNvPr id="5" name="图片 4" descr="图片包含 游戏机&#10;&#10;描述已自动生成">
            <a:extLst>
              <a:ext uri="{FF2B5EF4-FFF2-40B4-BE49-F238E27FC236}">
                <a16:creationId xmlns:a16="http://schemas.microsoft.com/office/drawing/2014/main" id="{B3B3D2F1-932F-4485-9B57-F568D72043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8217" y="3429000"/>
            <a:ext cx="6795565" cy="3120759"/>
          </a:xfrm>
          <a:prstGeom prst="rect">
            <a:avLst/>
          </a:prstGeom>
        </p:spPr>
      </p:pic>
    </p:spTree>
    <p:extLst>
      <p:ext uri="{BB962C8B-B14F-4D97-AF65-F5344CB8AC3E}">
        <p14:creationId xmlns:p14="http://schemas.microsoft.com/office/powerpoint/2010/main" val="34184876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5F14BA-50B1-4060-AD48-1796CCCD40A7}"/>
              </a:ext>
            </a:extLst>
          </p:cNvPr>
          <p:cNvSpPr>
            <a:spLocks noGrp="1"/>
          </p:cNvSpPr>
          <p:nvPr>
            <p:ph type="title"/>
          </p:nvPr>
        </p:nvSpPr>
        <p:spPr/>
        <p:txBody>
          <a:bodyPr/>
          <a:lstStyle/>
          <a:p>
            <a:r>
              <a:rPr lang="en-US" altLang="zh-CN" dirty="0"/>
              <a:t>Backpropagation Through Time</a:t>
            </a:r>
            <a:endParaRPr lang="zh-CN" altLang="en-US" dirty="0"/>
          </a:p>
        </p:txBody>
      </p:sp>
      <p:sp>
        <p:nvSpPr>
          <p:cNvPr id="3" name="内容占位符 2">
            <a:extLst>
              <a:ext uri="{FF2B5EF4-FFF2-40B4-BE49-F238E27FC236}">
                <a16:creationId xmlns:a16="http://schemas.microsoft.com/office/drawing/2014/main" id="{3B38F8BB-B4E6-4559-88BB-5FD4925AAD72}"/>
              </a:ext>
            </a:extLst>
          </p:cNvPr>
          <p:cNvSpPr>
            <a:spLocks noGrp="1"/>
          </p:cNvSpPr>
          <p:nvPr>
            <p:ph idx="1"/>
          </p:nvPr>
        </p:nvSpPr>
        <p:spPr/>
        <p:txBody>
          <a:bodyPr/>
          <a:lstStyle/>
          <a:p>
            <a:pPr algn="just"/>
            <a:r>
              <a:rPr lang="en-US" altLang="zh-CN" dirty="0"/>
              <a:t>BPTT</a:t>
            </a:r>
            <a:r>
              <a:rPr lang="zh-CN" altLang="en-US" dirty="0"/>
              <a:t>在</a:t>
            </a:r>
            <a:r>
              <a:rPr lang="en-US" altLang="zh-CN" dirty="0" err="1"/>
              <a:t>tensorflow</a:t>
            </a:r>
            <a:r>
              <a:rPr lang="zh-CN" altLang="en-US" dirty="0"/>
              <a:t>中的实现：</a:t>
            </a:r>
            <a:endParaRPr lang="en-US" altLang="zh-CN" dirty="0"/>
          </a:p>
          <a:p>
            <a:pPr lvl="1" algn="just"/>
            <a:r>
              <a:rPr lang="zh-CN" altLang="en-US" sz="2200" dirty="0"/>
              <a:t>在</a:t>
            </a:r>
            <a:r>
              <a:rPr lang="en-US" altLang="zh-CN" sz="2200" dirty="0" err="1"/>
              <a:t>tensorflow</a:t>
            </a:r>
            <a:r>
              <a:rPr lang="zh-CN" altLang="en-US" sz="2200" dirty="0"/>
              <a:t>中，序列被截断（</a:t>
            </a:r>
            <a:r>
              <a:rPr lang="en-US" altLang="zh-CN" sz="2200" dirty="0"/>
              <a:t>truncated</a:t>
            </a:r>
            <a:r>
              <a:rPr lang="zh-CN" altLang="en-US" sz="2200" dirty="0"/>
              <a:t>）成多个部分，每个部分的长度都是回溯步数；每个部分单独按照标准</a:t>
            </a:r>
            <a:r>
              <a:rPr lang="en-US" altLang="zh-CN" sz="2200" dirty="0"/>
              <a:t>BPTT</a:t>
            </a:r>
            <a:r>
              <a:rPr lang="zh-CN" altLang="en-US" sz="2200" dirty="0"/>
              <a:t>计算梯度，采用上一部分的最后向量作为本部分的初始向量；</a:t>
            </a:r>
            <a:endParaRPr lang="en-US" altLang="zh-CN" sz="2200" dirty="0"/>
          </a:p>
          <a:p>
            <a:pPr lvl="1" algn="just"/>
            <a:r>
              <a:rPr lang="zh-CN" altLang="en-US" sz="2200" dirty="0"/>
              <a:t>所以</a:t>
            </a:r>
            <a:r>
              <a:rPr lang="en-US" altLang="zh-CN" sz="2200" dirty="0" err="1"/>
              <a:t>tensorflow</a:t>
            </a:r>
            <a:r>
              <a:rPr lang="zh-CN" altLang="en-US" sz="2200" dirty="0"/>
              <a:t>中</a:t>
            </a:r>
            <a:r>
              <a:rPr lang="en-US" altLang="zh-CN" sz="2200" dirty="0"/>
              <a:t>BPTT</a:t>
            </a:r>
            <a:r>
              <a:rPr lang="zh-CN" altLang="en-US" sz="2200" dirty="0"/>
              <a:t>计算的依赖性低于标准</a:t>
            </a:r>
            <a:r>
              <a:rPr lang="en-US" altLang="zh-CN" sz="2200" dirty="0"/>
              <a:t>BPTT</a:t>
            </a:r>
            <a:r>
              <a:rPr lang="zh-CN" altLang="en-US" sz="2200" dirty="0"/>
              <a:t>，</a:t>
            </a:r>
            <a:r>
              <a:rPr lang="en-US" altLang="zh-CN" sz="2000" dirty="0"/>
              <a:t>Ronald J. Williams</a:t>
            </a:r>
            <a:r>
              <a:rPr lang="zh-CN" altLang="en-US" sz="2000" dirty="0"/>
              <a:t>和</a:t>
            </a:r>
            <a:r>
              <a:rPr lang="en-US" altLang="zh-CN" sz="2000" dirty="0"/>
              <a:t>Jing Peng</a:t>
            </a:r>
            <a:r>
              <a:rPr lang="zh-CN" altLang="en-US" sz="2000" dirty="0"/>
              <a:t>（</a:t>
            </a:r>
            <a:r>
              <a:rPr lang="en-US" altLang="zh-CN" sz="2000" dirty="0"/>
              <a:t>1990</a:t>
            </a:r>
            <a:r>
              <a:rPr lang="zh-CN" altLang="en-US" sz="2000" dirty="0"/>
              <a:t>）提出，截断</a:t>
            </a:r>
            <a:r>
              <a:rPr lang="en-US" altLang="zh-CN" sz="2000" dirty="0"/>
              <a:t>BPTT</a:t>
            </a:r>
            <a:r>
              <a:rPr lang="zh-CN" altLang="en-US" sz="2000" dirty="0"/>
              <a:t>设置回溯步数</a:t>
            </a:r>
            <a:r>
              <a:rPr lang="en-US" altLang="zh-CN" sz="2000" dirty="0"/>
              <a:t>2n</a:t>
            </a:r>
            <a:r>
              <a:rPr lang="zh-CN" altLang="en-US" sz="2000" dirty="0"/>
              <a:t>时，效果与标准</a:t>
            </a:r>
            <a:r>
              <a:rPr lang="en-US" altLang="zh-CN" sz="2000" dirty="0"/>
              <a:t>BPTT</a:t>
            </a:r>
            <a:r>
              <a:rPr lang="zh-CN" altLang="en-US" sz="2000" dirty="0"/>
              <a:t>设置回溯步数</a:t>
            </a:r>
            <a:r>
              <a:rPr lang="en-US" altLang="zh-CN" sz="2000" dirty="0"/>
              <a:t>n</a:t>
            </a:r>
            <a:r>
              <a:rPr lang="zh-CN" altLang="en-US" sz="2000" dirty="0"/>
              <a:t>相似。</a:t>
            </a:r>
            <a:endParaRPr lang="zh-CN" altLang="en-US" sz="2200" dirty="0"/>
          </a:p>
        </p:txBody>
      </p:sp>
      <p:pic>
        <p:nvPicPr>
          <p:cNvPr id="5" name="图片 4" descr="图片包含 游戏机, 钟表&#10;&#10;描述已自动生成">
            <a:extLst>
              <a:ext uri="{FF2B5EF4-FFF2-40B4-BE49-F238E27FC236}">
                <a16:creationId xmlns:a16="http://schemas.microsoft.com/office/drawing/2014/main" id="{4CAED280-D418-4795-896D-1851123DB4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654" y="3961388"/>
            <a:ext cx="7944692" cy="2896612"/>
          </a:xfrm>
          <a:prstGeom prst="rect">
            <a:avLst/>
          </a:prstGeom>
        </p:spPr>
      </p:pic>
    </p:spTree>
    <p:extLst>
      <p:ext uri="{BB962C8B-B14F-4D97-AF65-F5344CB8AC3E}">
        <p14:creationId xmlns:p14="http://schemas.microsoft.com/office/powerpoint/2010/main" val="1766818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卡通人物&#10;&#10;描述已自动生成">
            <a:extLst>
              <a:ext uri="{FF2B5EF4-FFF2-40B4-BE49-F238E27FC236}">
                <a16:creationId xmlns:a16="http://schemas.microsoft.com/office/drawing/2014/main" id="{F18FBC1D-DE93-41EB-8C95-479530CB39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7186" y="2207446"/>
            <a:ext cx="3134421" cy="473121"/>
          </a:xfrm>
          <a:prstGeom prst="rect">
            <a:avLst/>
          </a:prstGeom>
        </p:spPr>
      </p:pic>
      <p:sp>
        <p:nvSpPr>
          <p:cNvPr id="2" name="标题 1">
            <a:extLst>
              <a:ext uri="{FF2B5EF4-FFF2-40B4-BE49-F238E27FC236}">
                <a16:creationId xmlns:a16="http://schemas.microsoft.com/office/drawing/2014/main" id="{A954E224-F9B3-4C8D-826C-1939644C3DEE}"/>
              </a:ext>
            </a:extLst>
          </p:cNvPr>
          <p:cNvSpPr>
            <a:spLocks noGrp="1"/>
          </p:cNvSpPr>
          <p:nvPr>
            <p:ph type="title"/>
          </p:nvPr>
        </p:nvSpPr>
        <p:spPr/>
        <p:txBody>
          <a:bodyPr/>
          <a:lstStyle/>
          <a:p>
            <a:r>
              <a:rPr lang="en-US" altLang="zh-CN" dirty="0"/>
              <a:t>Recurrent Neural Language Models</a:t>
            </a:r>
            <a:endParaRPr lang="zh-CN" altLang="en-US" dirty="0"/>
          </a:p>
        </p:txBody>
      </p:sp>
      <p:sp>
        <p:nvSpPr>
          <p:cNvPr id="3" name="内容占位符 2">
            <a:extLst>
              <a:ext uri="{FF2B5EF4-FFF2-40B4-BE49-F238E27FC236}">
                <a16:creationId xmlns:a16="http://schemas.microsoft.com/office/drawing/2014/main" id="{99E9E85B-3753-41D9-AE32-115B54356519}"/>
              </a:ext>
            </a:extLst>
          </p:cNvPr>
          <p:cNvSpPr>
            <a:spLocks noGrp="1"/>
          </p:cNvSpPr>
          <p:nvPr>
            <p:ph idx="1"/>
          </p:nvPr>
        </p:nvSpPr>
        <p:spPr/>
        <p:txBody>
          <a:bodyPr/>
          <a:lstStyle/>
          <a:p>
            <a:pPr algn="just"/>
            <a:r>
              <a:rPr lang="zh-CN" altLang="en-US" dirty="0"/>
              <a:t>在以前的章节，介绍过两种语言模型：</a:t>
            </a:r>
            <a:r>
              <a:rPr lang="en-US" altLang="zh-CN" dirty="0"/>
              <a:t>N-gram</a:t>
            </a:r>
            <a:r>
              <a:rPr lang="zh-CN" altLang="en-US" dirty="0"/>
              <a:t>和</a:t>
            </a:r>
            <a:r>
              <a:rPr lang="en-US" altLang="zh-CN" dirty="0"/>
              <a:t>FFLM</a:t>
            </a:r>
            <a:r>
              <a:rPr lang="zh-CN" altLang="en-US" dirty="0"/>
              <a:t>；这两种模型都遵守马尔科夫假设                                ，采用定长的上下文窗口，模型的效果受窗口长度的影响；</a:t>
            </a:r>
            <a:endParaRPr lang="en-US" altLang="zh-CN" dirty="0"/>
          </a:p>
          <a:p>
            <a:pPr algn="just"/>
            <a:r>
              <a:rPr lang="en-US" altLang="zh-CN" dirty="0"/>
              <a:t>RNNLM</a:t>
            </a:r>
            <a:r>
              <a:rPr lang="zh-CN" altLang="en-US" dirty="0"/>
              <a:t>每个时间步处理序列中的一个词，利用当前词和以前时间步的记忆预测下一个词；以前时间步的记忆避免了定长上下文窗口的弊端，编码了前文的全部信息；</a:t>
            </a:r>
            <a:endParaRPr lang="en-US" altLang="zh-CN" dirty="0"/>
          </a:p>
          <a:p>
            <a:pPr algn="just"/>
            <a:r>
              <a:rPr lang="en-US" altLang="zh-CN" dirty="0"/>
              <a:t>RNNLM</a:t>
            </a:r>
            <a:r>
              <a:rPr lang="zh-CN" altLang="en-US" dirty="0"/>
              <a:t>以当前词向量和前一步的记忆为输出计算当前隐层，再以隐层为输入通过</a:t>
            </a:r>
            <a:r>
              <a:rPr lang="en-US" altLang="zh-CN" dirty="0" err="1"/>
              <a:t>softmax</a:t>
            </a:r>
            <a:r>
              <a:rPr lang="zh-CN" altLang="en-US" dirty="0"/>
              <a:t>预测下一个词的概率：</a:t>
            </a:r>
          </a:p>
        </p:txBody>
      </p:sp>
      <p:pic>
        <p:nvPicPr>
          <p:cNvPr id="7" name="图片 6" descr="图片包含 游戏机, 物体, 钟表&#10;&#10;描述已自动生成">
            <a:extLst>
              <a:ext uri="{FF2B5EF4-FFF2-40B4-BE49-F238E27FC236}">
                <a16:creationId xmlns:a16="http://schemas.microsoft.com/office/drawing/2014/main" id="{0A5EECE1-B8CC-471E-8414-CB16E5F226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472" y="5482421"/>
            <a:ext cx="4279055" cy="1042005"/>
          </a:xfrm>
          <a:prstGeom prst="rect">
            <a:avLst/>
          </a:prstGeom>
        </p:spPr>
      </p:pic>
    </p:spTree>
    <p:extLst>
      <p:ext uri="{BB962C8B-B14F-4D97-AF65-F5344CB8AC3E}">
        <p14:creationId xmlns:p14="http://schemas.microsoft.com/office/powerpoint/2010/main" val="1386980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87B325-CBF9-4816-B117-F0C5BEFA01EF}"/>
              </a:ext>
            </a:extLst>
          </p:cNvPr>
          <p:cNvSpPr>
            <a:spLocks noGrp="1"/>
          </p:cNvSpPr>
          <p:nvPr>
            <p:ph type="title"/>
          </p:nvPr>
        </p:nvSpPr>
        <p:spPr/>
        <p:txBody>
          <a:bodyPr/>
          <a:lstStyle/>
          <a:p>
            <a:r>
              <a:rPr lang="en-US" altLang="zh-CN" dirty="0"/>
              <a:t>Recurrent Neural Language Models</a:t>
            </a:r>
            <a:endParaRPr lang="zh-CN" altLang="en-US" dirty="0"/>
          </a:p>
        </p:txBody>
      </p:sp>
      <p:sp>
        <p:nvSpPr>
          <p:cNvPr id="3" name="内容占位符 2">
            <a:extLst>
              <a:ext uri="{FF2B5EF4-FFF2-40B4-BE49-F238E27FC236}">
                <a16:creationId xmlns:a16="http://schemas.microsoft.com/office/drawing/2014/main" id="{686F6876-0846-4A72-B8C1-479C7C3D50F8}"/>
              </a:ext>
            </a:extLst>
          </p:cNvPr>
          <p:cNvSpPr>
            <a:spLocks noGrp="1"/>
          </p:cNvSpPr>
          <p:nvPr>
            <p:ph idx="1"/>
          </p:nvPr>
        </p:nvSpPr>
        <p:spPr/>
        <p:txBody>
          <a:bodyPr/>
          <a:lstStyle/>
          <a:p>
            <a:r>
              <a:rPr lang="en-US" altLang="zh-CN" dirty="0"/>
              <a:t>RNNLM</a:t>
            </a:r>
            <a:r>
              <a:rPr lang="zh-CN" altLang="en-US" dirty="0"/>
              <a:t>计算整个序列的概率为：</a:t>
            </a:r>
            <a:endParaRPr lang="en-US" altLang="zh-CN" dirty="0"/>
          </a:p>
          <a:p>
            <a:endParaRPr lang="en-US" altLang="zh-CN" dirty="0"/>
          </a:p>
          <a:p>
            <a:endParaRPr lang="en-US" altLang="zh-CN" dirty="0"/>
          </a:p>
          <a:p>
            <a:pPr marL="0" indent="0">
              <a:buNone/>
            </a:pPr>
            <a:endParaRPr lang="en-US" altLang="zh-CN" dirty="0"/>
          </a:p>
          <a:p>
            <a:r>
              <a:rPr lang="en-US" altLang="zh-CN" dirty="0"/>
              <a:t>RNNLM</a:t>
            </a:r>
            <a:r>
              <a:rPr lang="zh-CN" altLang="en-US" dirty="0"/>
              <a:t>同样以交叉熵为损失函数，与</a:t>
            </a:r>
            <a:r>
              <a:rPr lang="en-US" altLang="zh-CN" dirty="0"/>
              <a:t>FFLM</a:t>
            </a:r>
            <a:r>
              <a:rPr lang="zh-CN" altLang="en-US" dirty="0"/>
              <a:t>不同点在于，</a:t>
            </a:r>
            <a:r>
              <a:rPr lang="en-US" altLang="zh-CN" dirty="0"/>
              <a:t>RNNLM</a:t>
            </a:r>
            <a:r>
              <a:rPr lang="zh-CN" altLang="en-US" dirty="0"/>
              <a:t>每次需要计算整个序列的损失函数，定义为每个预测的损失函数的平均值，</a:t>
            </a:r>
            <a:r>
              <a:rPr lang="en-US" altLang="zh-CN" dirty="0"/>
              <a:t>K</a:t>
            </a:r>
            <a:r>
              <a:rPr lang="zh-CN" altLang="en-US" dirty="0"/>
              <a:t>为词汇表规模：</a:t>
            </a:r>
          </a:p>
        </p:txBody>
      </p:sp>
      <p:pic>
        <p:nvPicPr>
          <p:cNvPr id="5" name="图片 4" descr="卡通人物&#10;&#10;描述已自动生成">
            <a:extLst>
              <a:ext uri="{FF2B5EF4-FFF2-40B4-BE49-F238E27FC236}">
                <a16:creationId xmlns:a16="http://schemas.microsoft.com/office/drawing/2014/main" id="{A4353A3D-0E12-48CC-B1A1-DA9B2FA2C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4353" y="1624320"/>
            <a:ext cx="2947047" cy="1802103"/>
          </a:xfrm>
          <a:prstGeom prst="rect">
            <a:avLst/>
          </a:prstGeom>
        </p:spPr>
      </p:pic>
      <p:pic>
        <p:nvPicPr>
          <p:cNvPr id="9" name="图片 8" descr="手机屏幕截图&#10;&#10;描述已自动生成">
            <a:extLst>
              <a:ext uri="{FF2B5EF4-FFF2-40B4-BE49-F238E27FC236}">
                <a16:creationId xmlns:a16="http://schemas.microsoft.com/office/drawing/2014/main" id="{88221F6A-3CA8-446E-A303-5C2EC6D730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6357" y="5205628"/>
            <a:ext cx="8399286" cy="1287247"/>
          </a:xfrm>
          <a:prstGeom prst="rect">
            <a:avLst/>
          </a:prstGeom>
        </p:spPr>
      </p:pic>
    </p:spTree>
    <p:extLst>
      <p:ext uri="{BB962C8B-B14F-4D97-AF65-F5344CB8AC3E}">
        <p14:creationId xmlns:p14="http://schemas.microsoft.com/office/powerpoint/2010/main" val="196575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618FB4-CE11-4A89-A61C-0FB80257CB88}"/>
              </a:ext>
            </a:extLst>
          </p:cNvPr>
          <p:cNvSpPr>
            <a:spLocks noGrp="1"/>
          </p:cNvSpPr>
          <p:nvPr>
            <p:ph type="title"/>
          </p:nvPr>
        </p:nvSpPr>
        <p:spPr/>
        <p:txBody>
          <a:bodyPr/>
          <a:lstStyle/>
          <a:p>
            <a:r>
              <a:rPr lang="en-US" altLang="zh-CN" dirty="0"/>
              <a:t>Recurrent Neural Language Models</a:t>
            </a:r>
            <a:endParaRPr lang="zh-CN" altLang="en-US" dirty="0"/>
          </a:p>
        </p:txBody>
      </p:sp>
      <p:sp>
        <p:nvSpPr>
          <p:cNvPr id="3" name="内容占位符 2">
            <a:extLst>
              <a:ext uri="{FF2B5EF4-FFF2-40B4-BE49-F238E27FC236}">
                <a16:creationId xmlns:a16="http://schemas.microsoft.com/office/drawing/2014/main" id="{9B5F9C22-47F8-4E91-9CBA-44709F4E09DD}"/>
              </a:ext>
            </a:extLst>
          </p:cNvPr>
          <p:cNvSpPr>
            <a:spLocks noGrp="1"/>
          </p:cNvSpPr>
          <p:nvPr>
            <p:ph idx="1"/>
          </p:nvPr>
        </p:nvSpPr>
        <p:spPr/>
        <p:txBody>
          <a:bodyPr/>
          <a:lstStyle/>
          <a:p>
            <a:pPr algn="just"/>
            <a:r>
              <a:rPr lang="zh-CN" altLang="en-US" dirty="0"/>
              <a:t>我们同样可以采用自回归生成（</a:t>
            </a:r>
            <a:r>
              <a:rPr lang="en-US" altLang="zh-CN" dirty="0"/>
              <a:t>autoregressive generation</a:t>
            </a:r>
            <a:r>
              <a:rPr lang="zh-CN" altLang="en-US" dirty="0"/>
              <a:t>）的方式观察</a:t>
            </a:r>
            <a:r>
              <a:rPr lang="en-US" altLang="zh-CN" dirty="0"/>
              <a:t>RNNLM</a:t>
            </a:r>
            <a:r>
              <a:rPr lang="zh-CN" altLang="en-US" dirty="0"/>
              <a:t>的内在性质，这种方法指通过以下步骤产生随机长度的句子：</a:t>
            </a:r>
            <a:endParaRPr lang="en-US" altLang="zh-CN" dirty="0"/>
          </a:p>
          <a:p>
            <a:pPr lvl="1" algn="just"/>
            <a:r>
              <a:rPr lang="zh-CN" altLang="en-US" dirty="0"/>
              <a:t>以</a:t>
            </a:r>
            <a:r>
              <a:rPr lang="en-US" altLang="zh-CN" dirty="0"/>
              <a:t>&lt;s&gt;</a:t>
            </a:r>
            <a:r>
              <a:rPr lang="zh-CN" altLang="en-US" dirty="0"/>
              <a:t>开始，预测第一个词；</a:t>
            </a:r>
            <a:endParaRPr lang="en-US" altLang="zh-CN" dirty="0"/>
          </a:p>
          <a:p>
            <a:pPr lvl="1" algn="just"/>
            <a:r>
              <a:rPr lang="zh-CN" altLang="en-US" dirty="0"/>
              <a:t>根据第二个词和第一个词的记忆预测第二个词，如此循环；</a:t>
            </a:r>
            <a:endParaRPr lang="en-US" altLang="zh-CN" dirty="0"/>
          </a:p>
          <a:p>
            <a:pPr lvl="1" algn="just"/>
            <a:r>
              <a:rPr lang="zh-CN" altLang="en-US" dirty="0"/>
              <a:t>直到生成</a:t>
            </a:r>
            <a:r>
              <a:rPr lang="en-US" altLang="zh-CN" dirty="0"/>
              <a:t>&lt;/s&gt;</a:t>
            </a:r>
            <a:r>
              <a:rPr lang="zh-CN" altLang="en-US" dirty="0"/>
              <a:t>，表示一个完整的句子生成完毕。</a:t>
            </a:r>
            <a:endParaRPr lang="en-US" altLang="zh-CN" dirty="0"/>
          </a:p>
          <a:p>
            <a:pPr algn="just"/>
            <a:r>
              <a:rPr lang="zh-CN" altLang="en-US" dirty="0"/>
              <a:t>通过观察自回归生成的句子，可以发现</a:t>
            </a:r>
            <a:r>
              <a:rPr lang="en-US" altLang="zh-CN" dirty="0"/>
              <a:t>RNNLM</a:t>
            </a:r>
            <a:r>
              <a:rPr lang="zh-CN" altLang="en-US" dirty="0"/>
              <a:t>的内在性质；</a:t>
            </a:r>
            <a:endParaRPr lang="en-US" altLang="zh-CN" dirty="0"/>
          </a:p>
          <a:p>
            <a:pPr algn="just"/>
            <a:r>
              <a:rPr lang="zh-CN" altLang="en-US" dirty="0"/>
              <a:t>我们也可以使用</a:t>
            </a:r>
            <a:r>
              <a:rPr lang="en-US" altLang="zh-CN" dirty="0"/>
              <a:t>RNNLM</a:t>
            </a:r>
            <a:r>
              <a:rPr lang="zh-CN" altLang="en-US" dirty="0"/>
              <a:t>计算在测试集上的困惑度衡量</a:t>
            </a:r>
            <a:r>
              <a:rPr lang="en-US" altLang="zh-CN" dirty="0"/>
              <a:t>RNNLM</a:t>
            </a:r>
            <a:r>
              <a:rPr lang="zh-CN" altLang="en-US" dirty="0"/>
              <a:t>的效果，困惑度越低，</a:t>
            </a:r>
            <a:r>
              <a:rPr lang="en-US" altLang="zh-CN" dirty="0"/>
              <a:t>RNNLM</a:t>
            </a:r>
            <a:r>
              <a:rPr lang="zh-CN" altLang="en-US" dirty="0"/>
              <a:t>的效果越好：</a:t>
            </a:r>
          </a:p>
        </p:txBody>
      </p:sp>
      <p:pic>
        <p:nvPicPr>
          <p:cNvPr id="5" name="图片 4" descr="图片包含 游戏机, 物体, 钟表&#10;&#10;描述已自动生成">
            <a:extLst>
              <a:ext uri="{FF2B5EF4-FFF2-40B4-BE49-F238E27FC236}">
                <a16:creationId xmlns:a16="http://schemas.microsoft.com/office/drawing/2014/main" id="{1EEB17F4-3731-48C4-BD27-AE0CAD2FC2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4174" y="5731856"/>
            <a:ext cx="3303651" cy="1096648"/>
          </a:xfrm>
          <a:prstGeom prst="rect">
            <a:avLst/>
          </a:prstGeom>
        </p:spPr>
      </p:pic>
    </p:spTree>
    <p:extLst>
      <p:ext uri="{BB962C8B-B14F-4D97-AF65-F5344CB8AC3E}">
        <p14:creationId xmlns:p14="http://schemas.microsoft.com/office/powerpoint/2010/main" val="1622999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0CA06D-1AE0-4D97-B0F2-3C98B7335A70}"/>
              </a:ext>
            </a:extLst>
          </p:cNvPr>
          <p:cNvSpPr>
            <a:spLocks noGrp="1"/>
          </p:cNvSpPr>
          <p:nvPr>
            <p:ph type="title"/>
          </p:nvPr>
        </p:nvSpPr>
        <p:spPr/>
        <p:txBody>
          <a:bodyPr>
            <a:normAutofit/>
          </a:bodyPr>
          <a:lstStyle/>
          <a:p>
            <a:r>
              <a:rPr lang="en-US" altLang="zh-CN" dirty="0"/>
              <a:t>Time will explain</a:t>
            </a:r>
            <a:endParaRPr lang="zh-CN" altLang="en-US" dirty="0"/>
          </a:p>
        </p:txBody>
      </p:sp>
      <p:sp>
        <p:nvSpPr>
          <p:cNvPr id="4" name="内容占位符 2">
            <a:extLst>
              <a:ext uri="{FF2B5EF4-FFF2-40B4-BE49-F238E27FC236}">
                <a16:creationId xmlns:a16="http://schemas.microsoft.com/office/drawing/2014/main" id="{93E6F6EE-D716-4169-B76F-3E9D0853243A}"/>
              </a:ext>
            </a:extLst>
          </p:cNvPr>
          <p:cNvSpPr>
            <a:spLocks noGrp="1"/>
          </p:cNvSpPr>
          <p:nvPr>
            <p:ph idx="1"/>
          </p:nvPr>
        </p:nvSpPr>
        <p:spPr>
          <a:xfrm>
            <a:off x="838200" y="1825625"/>
            <a:ext cx="10515600" cy="4478193"/>
          </a:xfrm>
        </p:spPr>
        <p:txBody>
          <a:bodyPr>
            <a:normAutofit/>
          </a:bodyPr>
          <a:lstStyle/>
          <a:p>
            <a:pPr algn="just"/>
            <a:r>
              <a:rPr lang="zh-CN" altLang="en-US" dirty="0"/>
              <a:t>语言具有内在的时间性质（</a:t>
            </a:r>
            <a:r>
              <a:rPr lang="en-US" altLang="zh-CN" dirty="0"/>
              <a:t>temporal phenomenon</a:t>
            </a:r>
            <a:r>
              <a:rPr lang="zh-CN" altLang="en-US" dirty="0"/>
              <a:t>）；换句话说，无论我们在说话、写作、阅读、理解文本时，都是在处理一个没有确定长度的连续输入流；我们总是在一个时点处理一个</a:t>
            </a:r>
            <a:r>
              <a:rPr lang="en-US" altLang="zh-CN" dirty="0"/>
              <a:t>token</a:t>
            </a:r>
            <a:r>
              <a:rPr lang="zh-CN" altLang="en-US" dirty="0"/>
              <a:t>，然后不停地重复下去直至结束；这意味着语言是一个在时间轴上展开的序列；</a:t>
            </a:r>
            <a:endParaRPr lang="en-US" altLang="zh-CN" dirty="0"/>
          </a:p>
          <a:p>
            <a:pPr algn="just"/>
            <a:r>
              <a:rPr lang="zh-CN" altLang="en-US" dirty="0"/>
              <a:t>然而，我们前面学习的模型都不具备这种时间性质，既包括机器学习模型，也包括前馈神经网络；这些模型不区分输入产生的先后顺序，并且要求输入的长度固定，使得这些模型无法处理变长输入，也无法学习到语言的时间性质；</a:t>
            </a:r>
            <a:endParaRPr lang="en-US" altLang="zh-CN" dirty="0"/>
          </a:p>
          <a:p>
            <a:pPr algn="just"/>
            <a:endParaRPr lang="zh-CN" altLang="en-US" dirty="0"/>
          </a:p>
        </p:txBody>
      </p:sp>
    </p:spTree>
    <p:extLst>
      <p:ext uri="{BB962C8B-B14F-4D97-AF65-F5344CB8AC3E}">
        <p14:creationId xmlns:p14="http://schemas.microsoft.com/office/powerpoint/2010/main" val="5695605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4EE8F7-5D60-464D-89D4-DD7D7556EF83}"/>
              </a:ext>
            </a:extLst>
          </p:cNvPr>
          <p:cNvSpPr>
            <a:spLocks noGrp="1"/>
          </p:cNvSpPr>
          <p:nvPr>
            <p:ph type="title"/>
          </p:nvPr>
        </p:nvSpPr>
        <p:spPr/>
        <p:txBody>
          <a:bodyPr/>
          <a:lstStyle/>
          <a:p>
            <a:r>
              <a:rPr lang="en-US" altLang="zh-CN" dirty="0"/>
              <a:t>Sequence Labeling</a:t>
            </a:r>
            <a:endParaRPr lang="zh-CN" altLang="en-US" dirty="0"/>
          </a:p>
        </p:txBody>
      </p:sp>
      <p:sp>
        <p:nvSpPr>
          <p:cNvPr id="3" name="内容占位符 2">
            <a:extLst>
              <a:ext uri="{FF2B5EF4-FFF2-40B4-BE49-F238E27FC236}">
                <a16:creationId xmlns:a16="http://schemas.microsoft.com/office/drawing/2014/main" id="{E79FC3A7-B9C5-4572-BFF1-F6034506778C}"/>
              </a:ext>
            </a:extLst>
          </p:cNvPr>
          <p:cNvSpPr>
            <a:spLocks noGrp="1"/>
          </p:cNvSpPr>
          <p:nvPr>
            <p:ph idx="1"/>
          </p:nvPr>
        </p:nvSpPr>
        <p:spPr>
          <a:xfrm>
            <a:off x="838200" y="1825625"/>
            <a:ext cx="4279491" cy="4351338"/>
          </a:xfrm>
        </p:spPr>
        <p:txBody>
          <a:bodyPr/>
          <a:lstStyle/>
          <a:p>
            <a:pPr algn="just"/>
            <a:r>
              <a:rPr lang="zh-CN" altLang="en-US" dirty="0"/>
              <a:t>在序列标注（</a:t>
            </a:r>
            <a:r>
              <a:rPr lang="en-US" altLang="zh-CN" dirty="0"/>
              <a:t>sequence labeling</a:t>
            </a:r>
            <a:r>
              <a:rPr lang="zh-CN" altLang="en-US" dirty="0"/>
              <a:t>）任务中，模型对输入序列中的每个元素，从固定的标签集中挑选最合适的标签基于该元素，最终产生和输入序列等长的标签序列；</a:t>
            </a:r>
            <a:endParaRPr lang="en-US" altLang="zh-CN" dirty="0"/>
          </a:p>
          <a:p>
            <a:pPr algn="just"/>
            <a:r>
              <a:rPr lang="zh-CN" altLang="en-US" dirty="0"/>
              <a:t>序列标注模型架构如右图，</a:t>
            </a:r>
            <a:r>
              <a:rPr lang="en-US" altLang="zh-CN" dirty="0"/>
              <a:t>embeddings</a:t>
            </a:r>
            <a:r>
              <a:rPr lang="zh-CN" altLang="en-US" dirty="0"/>
              <a:t>为预训练的词向量。</a:t>
            </a:r>
          </a:p>
        </p:txBody>
      </p:sp>
      <p:pic>
        <p:nvPicPr>
          <p:cNvPr id="5" name="图片 4" descr="手机屏幕截图&#10;&#10;描述已自动生成">
            <a:extLst>
              <a:ext uri="{FF2B5EF4-FFF2-40B4-BE49-F238E27FC236}">
                <a16:creationId xmlns:a16="http://schemas.microsoft.com/office/drawing/2014/main" id="{88EDC7A6-6F17-4FF1-B987-8AC87D69E4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7691" y="1825625"/>
            <a:ext cx="6925832" cy="4817289"/>
          </a:xfrm>
          <a:prstGeom prst="rect">
            <a:avLst/>
          </a:prstGeom>
        </p:spPr>
      </p:pic>
    </p:spTree>
    <p:extLst>
      <p:ext uri="{BB962C8B-B14F-4D97-AF65-F5344CB8AC3E}">
        <p14:creationId xmlns:p14="http://schemas.microsoft.com/office/powerpoint/2010/main" val="25095641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3BCD42-E0A4-4380-BA92-D8A06FE87750}"/>
              </a:ext>
            </a:extLst>
          </p:cNvPr>
          <p:cNvSpPr>
            <a:spLocks noGrp="1"/>
          </p:cNvSpPr>
          <p:nvPr>
            <p:ph type="title"/>
          </p:nvPr>
        </p:nvSpPr>
        <p:spPr/>
        <p:txBody>
          <a:bodyPr/>
          <a:lstStyle/>
          <a:p>
            <a:r>
              <a:rPr lang="en-US" altLang="zh-CN" dirty="0"/>
              <a:t>Sequence Labeling</a:t>
            </a:r>
            <a:endParaRPr lang="zh-CN" altLang="en-US" dirty="0"/>
          </a:p>
        </p:txBody>
      </p:sp>
      <p:sp>
        <p:nvSpPr>
          <p:cNvPr id="3" name="内容占位符 2">
            <a:extLst>
              <a:ext uri="{FF2B5EF4-FFF2-40B4-BE49-F238E27FC236}">
                <a16:creationId xmlns:a16="http://schemas.microsoft.com/office/drawing/2014/main" id="{6B12CD0A-90E0-4B5A-83F2-DD8EB6650DDC}"/>
              </a:ext>
            </a:extLst>
          </p:cNvPr>
          <p:cNvSpPr>
            <a:spLocks noGrp="1"/>
          </p:cNvSpPr>
          <p:nvPr>
            <p:ph idx="1"/>
          </p:nvPr>
        </p:nvSpPr>
        <p:spPr/>
        <p:txBody>
          <a:bodyPr/>
          <a:lstStyle/>
          <a:p>
            <a:pPr algn="just"/>
            <a:r>
              <a:rPr lang="zh-CN" altLang="en-US" dirty="0"/>
              <a:t>序列标注的经典任务之一就是命名实体识别（</a:t>
            </a:r>
            <a:r>
              <a:rPr lang="en-US" altLang="zh-CN" dirty="0"/>
              <a:t>named entity recognition</a:t>
            </a:r>
            <a:r>
              <a:rPr lang="zh-CN" altLang="en-US" dirty="0"/>
              <a:t>），该任务的目标是从连续的文本中识别一些文本片段（</a:t>
            </a:r>
            <a:r>
              <a:rPr lang="en-US" altLang="zh-CN" dirty="0"/>
              <a:t>span</a:t>
            </a:r>
            <a:r>
              <a:rPr lang="zh-CN" altLang="en-US" dirty="0"/>
              <a:t>），这些片段对应着当前任务感兴趣的实体，例如：人名、地名、组织名等；</a:t>
            </a:r>
            <a:endParaRPr lang="en-US" altLang="zh-CN" dirty="0"/>
          </a:p>
          <a:p>
            <a:pPr algn="just"/>
            <a:r>
              <a:rPr lang="zh-CN" altLang="en-US" dirty="0"/>
              <a:t>为了训练</a:t>
            </a:r>
            <a:r>
              <a:rPr lang="en-US" altLang="zh-CN" dirty="0"/>
              <a:t>NER</a:t>
            </a:r>
            <a:r>
              <a:rPr lang="zh-CN" altLang="en-US" dirty="0"/>
              <a:t>的模型，首先需要对相关的语料进行标注；接下来介绍</a:t>
            </a:r>
            <a:r>
              <a:rPr lang="en-US" altLang="zh-CN" dirty="0"/>
              <a:t>NER</a:t>
            </a:r>
            <a:r>
              <a:rPr lang="zh-CN" altLang="en-US" dirty="0"/>
              <a:t>的语料标注方法；</a:t>
            </a:r>
            <a:endParaRPr lang="en-US" altLang="zh-CN" dirty="0"/>
          </a:p>
          <a:p>
            <a:pPr algn="just"/>
            <a:r>
              <a:rPr lang="zh-CN" altLang="en-US" dirty="0"/>
              <a:t>常用的标注方法有：</a:t>
            </a:r>
            <a:r>
              <a:rPr lang="en-US" altLang="zh-CN" dirty="0"/>
              <a:t>BIO</a:t>
            </a:r>
            <a:r>
              <a:rPr lang="zh-CN" altLang="en-US" dirty="0"/>
              <a:t>法、</a:t>
            </a:r>
            <a:r>
              <a:rPr lang="en-US" altLang="zh-CN" dirty="0"/>
              <a:t>BMEWO</a:t>
            </a:r>
            <a:r>
              <a:rPr lang="zh-CN" altLang="en-US" dirty="0"/>
              <a:t>法、</a:t>
            </a:r>
            <a:r>
              <a:rPr lang="en-US" altLang="zh-CN" dirty="0"/>
              <a:t>BIEOS</a:t>
            </a:r>
            <a:r>
              <a:rPr lang="zh-CN" altLang="en-US" dirty="0"/>
              <a:t>法等，使用越复杂的标注方法，模型越复杂；通常使用</a:t>
            </a:r>
            <a:r>
              <a:rPr lang="en-US" altLang="zh-CN" dirty="0"/>
              <a:t>BIEOS</a:t>
            </a:r>
            <a:r>
              <a:rPr lang="zh-CN" altLang="en-US" dirty="0"/>
              <a:t>法进行标注，可以取得更好的效果。</a:t>
            </a:r>
          </a:p>
        </p:txBody>
      </p:sp>
    </p:spTree>
    <p:extLst>
      <p:ext uri="{BB962C8B-B14F-4D97-AF65-F5344CB8AC3E}">
        <p14:creationId xmlns:p14="http://schemas.microsoft.com/office/powerpoint/2010/main" val="31453118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909762-7FAF-46A8-8BC5-E87CFFFE11F0}"/>
              </a:ext>
            </a:extLst>
          </p:cNvPr>
          <p:cNvSpPr>
            <a:spLocks noGrp="1"/>
          </p:cNvSpPr>
          <p:nvPr>
            <p:ph type="title"/>
          </p:nvPr>
        </p:nvSpPr>
        <p:spPr/>
        <p:txBody>
          <a:bodyPr/>
          <a:lstStyle/>
          <a:p>
            <a:r>
              <a:rPr lang="en-US" altLang="zh-CN" dirty="0"/>
              <a:t>Sequence Labeling</a:t>
            </a:r>
            <a:endParaRPr lang="zh-CN" altLang="en-US" dirty="0"/>
          </a:p>
        </p:txBody>
      </p:sp>
      <p:sp>
        <p:nvSpPr>
          <p:cNvPr id="3" name="内容占位符 2">
            <a:extLst>
              <a:ext uri="{FF2B5EF4-FFF2-40B4-BE49-F238E27FC236}">
                <a16:creationId xmlns:a16="http://schemas.microsoft.com/office/drawing/2014/main" id="{CF22E332-979C-4C8F-9C8A-5B987143CCDB}"/>
              </a:ext>
            </a:extLst>
          </p:cNvPr>
          <p:cNvSpPr>
            <a:spLocks noGrp="1"/>
          </p:cNvSpPr>
          <p:nvPr>
            <p:ph idx="1"/>
          </p:nvPr>
        </p:nvSpPr>
        <p:spPr>
          <a:xfrm>
            <a:off x="838200" y="1825625"/>
            <a:ext cx="10515600" cy="4781652"/>
          </a:xfrm>
        </p:spPr>
        <p:txBody>
          <a:bodyPr>
            <a:normAutofit/>
          </a:bodyPr>
          <a:lstStyle/>
          <a:p>
            <a:pPr algn="just"/>
            <a:r>
              <a:rPr lang="en-US" altLang="zh-CN" dirty="0"/>
              <a:t>BIEOS</a:t>
            </a:r>
            <a:r>
              <a:rPr lang="zh-CN" altLang="en-US" dirty="0"/>
              <a:t>是描述</a:t>
            </a:r>
            <a:r>
              <a:rPr lang="en-US" altLang="zh-CN" dirty="0"/>
              <a:t>span</a:t>
            </a:r>
            <a:r>
              <a:rPr lang="zh-CN" altLang="en-US" dirty="0"/>
              <a:t>结构的标记：</a:t>
            </a:r>
            <a:endParaRPr lang="en-US" altLang="zh-CN" dirty="0"/>
          </a:p>
          <a:p>
            <a:pPr lvl="1" algn="just"/>
            <a:r>
              <a:rPr lang="en-US" altLang="zh-CN" dirty="0"/>
              <a:t>B</a:t>
            </a:r>
            <a:r>
              <a:rPr lang="zh-CN" altLang="en-US" dirty="0"/>
              <a:t>指代表</a:t>
            </a:r>
            <a:r>
              <a:rPr lang="en-US" altLang="zh-CN" dirty="0"/>
              <a:t>span</a:t>
            </a:r>
            <a:r>
              <a:rPr lang="zh-CN" altLang="en-US" dirty="0"/>
              <a:t>开始的元素；</a:t>
            </a:r>
            <a:r>
              <a:rPr lang="en-US" altLang="zh-CN" dirty="0"/>
              <a:t>I</a:t>
            </a:r>
            <a:r>
              <a:rPr lang="zh-CN" altLang="en-US" dirty="0"/>
              <a:t>指</a:t>
            </a:r>
            <a:r>
              <a:rPr lang="en-US" altLang="zh-CN" dirty="0"/>
              <a:t>span</a:t>
            </a:r>
            <a:r>
              <a:rPr lang="zh-CN" altLang="en-US" dirty="0"/>
              <a:t>中间的元素；</a:t>
            </a:r>
            <a:r>
              <a:rPr lang="en-US" altLang="zh-CN" dirty="0"/>
              <a:t>E</a:t>
            </a:r>
            <a:r>
              <a:rPr lang="zh-CN" altLang="en-US" dirty="0"/>
              <a:t>指代表</a:t>
            </a:r>
            <a:r>
              <a:rPr lang="en-US" altLang="zh-CN" dirty="0"/>
              <a:t>span</a:t>
            </a:r>
            <a:r>
              <a:rPr lang="zh-CN" altLang="en-US" dirty="0"/>
              <a:t>结束的元素；</a:t>
            </a:r>
            <a:r>
              <a:rPr lang="en-US" altLang="zh-CN" dirty="0"/>
              <a:t>O</a:t>
            </a:r>
            <a:r>
              <a:rPr lang="zh-CN" altLang="en-US" dirty="0"/>
              <a:t>指不在</a:t>
            </a:r>
            <a:r>
              <a:rPr lang="en-US" altLang="zh-CN" dirty="0"/>
              <a:t>span</a:t>
            </a:r>
            <a:r>
              <a:rPr lang="zh-CN" altLang="en-US" dirty="0"/>
              <a:t>中的元素；</a:t>
            </a:r>
            <a:r>
              <a:rPr lang="en-US" altLang="zh-CN" dirty="0"/>
              <a:t>S</a:t>
            </a:r>
            <a:r>
              <a:rPr lang="zh-CN" altLang="en-US" dirty="0"/>
              <a:t>指单独构成单元素</a:t>
            </a:r>
            <a:r>
              <a:rPr lang="en-US" altLang="zh-CN" dirty="0"/>
              <a:t>span</a:t>
            </a:r>
            <a:r>
              <a:rPr lang="zh-CN" altLang="en-US" dirty="0"/>
              <a:t>的元素；</a:t>
            </a:r>
            <a:endParaRPr lang="en-US" altLang="zh-CN" dirty="0"/>
          </a:p>
          <a:p>
            <a:pPr algn="just"/>
            <a:r>
              <a:rPr lang="zh-CN" altLang="en-US" dirty="0"/>
              <a:t>每个序列标注任务都对一些实体类型感兴趣，如人名、地名等：</a:t>
            </a:r>
            <a:endParaRPr lang="en-US" altLang="zh-CN" dirty="0"/>
          </a:p>
          <a:p>
            <a:pPr lvl="1" algn="just"/>
            <a:r>
              <a:rPr lang="zh-CN" altLang="en-US" dirty="0"/>
              <a:t>例如：</a:t>
            </a:r>
            <a:r>
              <a:rPr lang="en-US" altLang="zh-CN" dirty="0"/>
              <a:t>PER</a:t>
            </a:r>
            <a:r>
              <a:rPr lang="zh-CN" altLang="en-US" dirty="0"/>
              <a:t>指人名（</a:t>
            </a:r>
            <a:r>
              <a:rPr lang="en-US" altLang="zh-CN" dirty="0"/>
              <a:t>person</a:t>
            </a:r>
            <a:r>
              <a:rPr lang="zh-CN" altLang="en-US" dirty="0"/>
              <a:t>），</a:t>
            </a:r>
            <a:r>
              <a:rPr lang="en-US" altLang="zh-CN" dirty="0"/>
              <a:t>LOC</a:t>
            </a:r>
            <a:r>
              <a:rPr lang="zh-CN" altLang="en-US" dirty="0"/>
              <a:t>指地名（</a:t>
            </a:r>
            <a:r>
              <a:rPr lang="en-US" altLang="zh-CN" dirty="0"/>
              <a:t>location</a:t>
            </a:r>
            <a:r>
              <a:rPr lang="zh-CN" altLang="en-US" dirty="0"/>
              <a:t>），</a:t>
            </a:r>
            <a:r>
              <a:rPr lang="en-US" altLang="zh-CN" dirty="0"/>
              <a:t>ORG</a:t>
            </a:r>
            <a:r>
              <a:rPr lang="zh-CN" altLang="en-US" dirty="0"/>
              <a:t>指组织名（</a:t>
            </a:r>
            <a:r>
              <a:rPr lang="en-US" altLang="zh-CN" dirty="0"/>
              <a:t>organization</a:t>
            </a:r>
            <a:r>
              <a:rPr lang="zh-CN" altLang="en-US" dirty="0"/>
              <a:t>），</a:t>
            </a:r>
            <a:r>
              <a:rPr lang="en-US" altLang="zh-CN" dirty="0"/>
              <a:t>NUM</a:t>
            </a:r>
            <a:r>
              <a:rPr lang="zh-CN" altLang="en-US" dirty="0"/>
              <a:t>指数字（</a:t>
            </a:r>
            <a:r>
              <a:rPr lang="en-US" altLang="zh-CN" dirty="0"/>
              <a:t>numeric</a:t>
            </a:r>
            <a:r>
              <a:rPr lang="zh-CN" altLang="en-US" dirty="0"/>
              <a:t>）等；</a:t>
            </a:r>
            <a:endParaRPr lang="en-US" altLang="zh-CN" dirty="0"/>
          </a:p>
          <a:p>
            <a:pPr algn="just"/>
            <a:r>
              <a:rPr lang="zh-CN" altLang="en-US" dirty="0"/>
              <a:t>同时使用</a:t>
            </a:r>
            <a:r>
              <a:rPr lang="en-US" altLang="zh-CN" dirty="0"/>
              <a:t>BIEOS</a:t>
            </a:r>
            <a:r>
              <a:rPr lang="zh-CN" altLang="en-US" dirty="0"/>
              <a:t>和实体类型标记，就可以得到标注实体</a:t>
            </a:r>
            <a:r>
              <a:rPr lang="en-US" altLang="zh-CN" dirty="0"/>
              <a:t>span</a:t>
            </a:r>
            <a:r>
              <a:rPr lang="zh-CN" altLang="en-US" dirty="0"/>
              <a:t>的标签集：</a:t>
            </a:r>
            <a:endParaRPr lang="en-US" altLang="zh-CN" dirty="0"/>
          </a:p>
          <a:p>
            <a:pPr lvl="1" algn="just"/>
            <a:r>
              <a:rPr lang="zh-CN" altLang="en-US" dirty="0"/>
              <a:t>如果有</a:t>
            </a:r>
            <a:r>
              <a:rPr lang="en-US" altLang="zh-CN" dirty="0"/>
              <a:t>N</a:t>
            </a:r>
            <a:r>
              <a:rPr lang="zh-CN" altLang="en-US" dirty="0"/>
              <a:t>种实体类型，那标签集有</a:t>
            </a:r>
            <a:r>
              <a:rPr lang="en-US" altLang="zh-CN" dirty="0"/>
              <a:t>4N+1</a:t>
            </a:r>
            <a:r>
              <a:rPr lang="zh-CN" altLang="en-US" dirty="0"/>
              <a:t>种标签；</a:t>
            </a:r>
            <a:endParaRPr lang="en-US" altLang="zh-CN" dirty="0"/>
          </a:p>
          <a:p>
            <a:pPr lvl="1" algn="just"/>
            <a:r>
              <a:rPr lang="zh-CN" altLang="en-US" dirty="0"/>
              <a:t>例如：</a:t>
            </a:r>
            <a:r>
              <a:rPr lang="en-US" altLang="zh-CN" dirty="0"/>
              <a:t>William J. Clinton cancelled the fight from Denver to San Francisco.</a:t>
            </a:r>
          </a:p>
          <a:p>
            <a:pPr marL="457200" lvl="1" indent="0" algn="just">
              <a:buNone/>
            </a:pPr>
            <a:r>
              <a:rPr lang="en-US" altLang="zh-CN" dirty="0"/>
              <a:t>             B-PER I-PER E-PER   O        </a:t>
            </a:r>
            <a:r>
              <a:rPr lang="en-US" altLang="zh-CN" dirty="0" err="1"/>
              <a:t>O</a:t>
            </a:r>
            <a:r>
              <a:rPr lang="en-US" altLang="zh-CN" dirty="0"/>
              <a:t>    </a:t>
            </a:r>
            <a:r>
              <a:rPr lang="en-US" altLang="zh-CN" dirty="0" err="1"/>
              <a:t>O</a:t>
            </a:r>
            <a:r>
              <a:rPr lang="en-US" altLang="zh-CN" dirty="0"/>
              <a:t>      </a:t>
            </a:r>
            <a:r>
              <a:rPr lang="en-US" altLang="zh-CN" dirty="0" err="1"/>
              <a:t>O</a:t>
            </a:r>
            <a:r>
              <a:rPr lang="en-US" altLang="zh-CN" dirty="0"/>
              <a:t>   S-LOC  O  B-LOC E-LOC</a:t>
            </a:r>
          </a:p>
          <a:p>
            <a:pPr lvl="1" algn="just"/>
            <a:endParaRPr lang="zh-CN" altLang="en-US" dirty="0"/>
          </a:p>
        </p:txBody>
      </p:sp>
    </p:spTree>
    <p:extLst>
      <p:ext uri="{BB962C8B-B14F-4D97-AF65-F5344CB8AC3E}">
        <p14:creationId xmlns:p14="http://schemas.microsoft.com/office/powerpoint/2010/main" val="2319402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9082D8-2827-4EFB-9BBA-4CB59DDE0C06}"/>
              </a:ext>
            </a:extLst>
          </p:cNvPr>
          <p:cNvSpPr>
            <a:spLocks noGrp="1"/>
          </p:cNvSpPr>
          <p:nvPr>
            <p:ph type="title"/>
          </p:nvPr>
        </p:nvSpPr>
        <p:spPr/>
        <p:txBody>
          <a:bodyPr/>
          <a:lstStyle/>
          <a:p>
            <a:r>
              <a:rPr lang="en-US" altLang="zh-CN" dirty="0"/>
              <a:t>Sequence Labeling</a:t>
            </a:r>
            <a:endParaRPr lang="zh-CN" altLang="en-US" dirty="0"/>
          </a:p>
        </p:txBody>
      </p:sp>
      <p:sp>
        <p:nvSpPr>
          <p:cNvPr id="3" name="内容占位符 2">
            <a:extLst>
              <a:ext uri="{FF2B5EF4-FFF2-40B4-BE49-F238E27FC236}">
                <a16:creationId xmlns:a16="http://schemas.microsoft.com/office/drawing/2014/main" id="{3DB880E3-DFED-4CBA-A2B5-53C73FF24537}"/>
              </a:ext>
            </a:extLst>
          </p:cNvPr>
          <p:cNvSpPr>
            <a:spLocks noGrp="1"/>
          </p:cNvSpPr>
          <p:nvPr>
            <p:ph idx="1"/>
          </p:nvPr>
        </p:nvSpPr>
        <p:spPr>
          <a:xfrm>
            <a:off x="838200" y="1825624"/>
            <a:ext cx="10515600" cy="4530931"/>
          </a:xfrm>
        </p:spPr>
        <p:txBody>
          <a:bodyPr>
            <a:normAutofit/>
          </a:bodyPr>
          <a:lstStyle/>
          <a:p>
            <a:pPr algn="just"/>
            <a:r>
              <a:rPr lang="zh-CN" altLang="en-US" dirty="0"/>
              <a:t>通过这种标注方法，序列标注任务将文本片段识别转为了每个输入元素的标签预测，进而可以使用</a:t>
            </a:r>
            <a:r>
              <a:rPr lang="en-US" altLang="zh-CN" dirty="0"/>
              <a:t>RNN</a:t>
            </a:r>
            <a:r>
              <a:rPr lang="zh-CN" altLang="en-US" dirty="0"/>
              <a:t>沿着输入序列逐个元素进行预测，前面全部元素的预测都影响后一个元素的预测；</a:t>
            </a:r>
            <a:endParaRPr lang="en-US" altLang="zh-CN" dirty="0"/>
          </a:p>
          <a:p>
            <a:pPr algn="just"/>
            <a:r>
              <a:rPr lang="zh-CN" altLang="en-US" dirty="0"/>
              <a:t>回忆上述</a:t>
            </a:r>
            <a:r>
              <a:rPr lang="en-US" altLang="zh-CN" dirty="0"/>
              <a:t>RNN</a:t>
            </a:r>
            <a:r>
              <a:rPr lang="zh-CN" altLang="en-US" dirty="0"/>
              <a:t>的输出层：</a:t>
            </a:r>
            <a:endParaRPr lang="en-US" altLang="zh-CN" dirty="0"/>
          </a:p>
          <a:p>
            <a:pPr algn="just"/>
            <a:endParaRPr lang="en-US" altLang="zh-CN" dirty="0"/>
          </a:p>
          <a:p>
            <a:pPr marL="0" indent="0" algn="just">
              <a:buNone/>
            </a:pPr>
            <a:endParaRPr lang="en-US" altLang="zh-CN" dirty="0"/>
          </a:p>
          <a:p>
            <a:pPr algn="just"/>
            <a:r>
              <a:rPr lang="en-US" altLang="zh-CN" dirty="0"/>
              <a:t>RNN</a:t>
            </a:r>
            <a:r>
              <a:rPr lang="zh-CN" altLang="en-US" dirty="0"/>
              <a:t>在为每个元素做出预测时是相互独立的，没有任何手段保证标签序列的有效性，这导致最终的标签序列可能是不封闭的，如</a:t>
            </a:r>
            <a:r>
              <a:rPr lang="en-US" altLang="zh-CN" dirty="0"/>
              <a:t>B-PER</a:t>
            </a:r>
            <a:r>
              <a:rPr lang="zh-CN" altLang="en-US" dirty="0"/>
              <a:t>后预测</a:t>
            </a:r>
            <a:r>
              <a:rPr lang="en-US" altLang="zh-CN" dirty="0"/>
              <a:t>I-LOC</a:t>
            </a:r>
            <a:r>
              <a:rPr lang="zh-CN" altLang="en-US" dirty="0"/>
              <a:t>；为了解决这个问题，通常将输出层的</a:t>
            </a:r>
            <a:r>
              <a:rPr lang="en-US" altLang="zh-CN" dirty="0" err="1"/>
              <a:t>softmax</a:t>
            </a:r>
            <a:r>
              <a:rPr lang="zh-CN" altLang="en-US" dirty="0"/>
              <a:t>替换成</a:t>
            </a:r>
            <a:r>
              <a:rPr lang="en-US" altLang="zh-CN" dirty="0"/>
              <a:t>CRF</a:t>
            </a:r>
            <a:r>
              <a:rPr lang="zh-CN" altLang="en-US" dirty="0"/>
              <a:t>，这是</a:t>
            </a:r>
            <a:r>
              <a:rPr lang="en-US" altLang="zh-CN" dirty="0"/>
              <a:t>Viterbi</a:t>
            </a:r>
            <a:r>
              <a:rPr lang="zh-CN" altLang="en-US" dirty="0"/>
              <a:t>的一种变种算法。</a:t>
            </a:r>
          </a:p>
        </p:txBody>
      </p:sp>
      <p:pic>
        <p:nvPicPr>
          <p:cNvPr id="5" name="图片 4" descr="图片包含 游戏机&#10;&#10;描述已自动生成">
            <a:extLst>
              <a:ext uri="{FF2B5EF4-FFF2-40B4-BE49-F238E27FC236}">
                <a16:creationId xmlns:a16="http://schemas.microsoft.com/office/drawing/2014/main" id="{D10342B2-C2E8-4D7C-A719-2AC63CA997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6684" y="3311271"/>
            <a:ext cx="6398057" cy="1169930"/>
          </a:xfrm>
          <a:prstGeom prst="rect">
            <a:avLst/>
          </a:prstGeom>
        </p:spPr>
      </p:pic>
    </p:spTree>
    <p:extLst>
      <p:ext uri="{BB962C8B-B14F-4D97-AF65-F5344CB8AC3E}">
        <p14:creationId xmlns:p14="http://schemas.microsoft.com/office/powerpoint/2010/main" val="41350971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8EEB2-C6CD-4AA0-929B-3ED103DA3911}"/>
              </a:ext>
            </a:extLst>
          </p:cNvPr>
          <p:cNvSpPr>
            <a:spLocks noGrp="1"/>
          </p:cNvSpPr>
          <p:nvPr>
            <p:ph type="title"/>
          </p:nvPr>
        </p:nvSpPr>
        <p:spPr/>
        <p:txBody>
          <a:bodyPr/>
          <a:lstStyle/>
          <a:p>
            <a:r>
              <a:rPr lang="en-US" altLang="zh-CN" dirty="0"/>
              <a:t>Sequence Labeling</a:t>
            </a:r>
            <a:endParaRPr lang="zh-CN" altLang="en-US" dirty="0"/>
          </a:p>
        </p:txBody>
      </p:sp>
      <p:sp>
        <p:nvSpPr>
          <p:cNvPr id="3" name="内容占位符 2">
            <a:extLst>
              <a:ext uri="{FF2B5EF4-FFF2-40B4-BE49-F238E27FC236}">
                <a16:creationId xmlns:a16="http://schemas.microsoft.com/office/drawing/2014/main" id="{56D92B5C-4500-4045-A0EF-4C9C20BA61BF}"/>
              </a:ext>
            </a:extLst>
          </p:cNvPr>
          <p:cNvSpPr>
            <a:spLocks noGrp="1"/>
          </p:cNvSpPr>
          <p:nvPr>
            <p:ph idx="1"/>
          </p:nvPr>
        </p:nvSpPr>
        <p:spPr>
          <a:xfrm>
            <a:off x="838200" y="1825625"/>
            <a:ext cx="4972665" cy="4351338"/>
          </a:xfrm>
        </p:spPr>
        <p:txBody>
          <a:bodyPr/>
          <a:lstStyle/>
          <a:p>
            <a:pPr algn="just"/>
            <a:r>
              <a:rPr lang="zh-CN" altLang="en-US" dirty="0"/>
              <a:t>将输出层替换为</a:t>
            </a:r>
            <a:r>
              <a:rPr lang="en-US" altLang="zh-CN" dirty="0"/>
              <a:t>CRF</a:t>
            </a:r>
            <a:r>
              <a:rPr lang="zh-CN" altLang="en-US" dirty="0"/>
              <a:t>后，网络架构变为右图：</a:t>
            </a:r>
            <a:endParaRPr lang="en-US" altLang="zh-CN" dirty="0"/>
          </a:p>
          <a:p>
            <a:pPr algn="just"/>
            <a:r>
              <a:rPr lang="zh-CN" altLang="en-US" dirty="0"/>
              <a:t>中间的</a:t>
            </a:r>
            <a:r>
              <a:rPr lang="en-US" altLang="zh-CN" dirty="0"/>
              <a:t>Bi-LSTM</a:t>
            </a:r>
            <a:r>
              <a:rPr lang="zh-CN" altLang="en-US" dirty="0"/>
              <a:t>是一种增强型的</a:t>
            </a:r>
            <a:r>
              <a:rPr lang="en-US" altLang="zh-CN" dirty="0"/>
              <a:t>RNN</a:t>
            </a:r>
            <a:r>
              <a:rPr lang="zh-CN" altLang="en-US" dirty="0"/>
              <a:t>，其原理将在后面讲解；</a:t>
            </a:r>
            <a:endParaRPr lang="en-US" altLang="zh-CN" dirty="0"/>
          </a:p>
          <a:p>
            <a:pPr algn="just"/>
            <a:r>
              <a:rPr lang="en-US" altLang="zh-CN" dirty="0"/>
              <a:t>CRF</a:t>
            </a:r>
            <a:r>
              <a:rPr lang="zh-CN" altLang="en-US" dirty="0"/>
              <a:t>从整体层面考虑序列的概率和合理性，保证输出的序列总是封闭的，解决</a:t>
            </a:r>
            <a:r>
              <a:rPr lang="en-US" altLang="zh-CN" dirty="0" err="1"/>
              <a:t>softmax</a:t>
            </a:r>
            <a:r>
              <a:rPr lang="zh-CN" altLang="en-US" dirty="0"/>
              <a:t>带来的问题。</a:t>
            </a:r>
          </a:p>
        </p:txBody>
      </p:sp>
      <p:pic>
        <p:nvPicPr>
          <p:cNvPr id="7" name="图片 6" descr="一些文字和图案&#10;&#10;描述已自动生成">
            <a:extLst>
              <a:ext uri="{FF2B5EF4-FFF2-40B4-BE49-F238E27FC236}">
                <a16:creationId xmlns:a16="http://schemas.microsoft.com/office/drawing/2014/main" id="{C4E0237F-41A3-4475-A1F5-8E2098F8DD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2434" y="448852"/>
            <a:ext cx="6017334" cy="6231744"/>
          </a:xfrm>
          <a:prstGeom prst="rect">
            <a:avLst/>
          </a:prstGeom>
        </p:spPr>
      </p:pic>
    </p:spTree>
    <p:extLst>
      <p:ext uri="{BB962C8B-B14F-4D97-AF65-F5344CB8AC3E}">
        <p14:creationId xmlns:p14="http://schemas.microsoft.com/office/powerpoint/2010/main" val="2382114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583577-6537-49A8-A834-A50B20B7F8E5}"/>
              </a:ext>
            </a:extLst>
          </p:cNvPr>
          <p:cNvSpPr>
            <a:spLocks noGrp="1"/>
          </p:cNvSpPr>
          <p:nvPr>
            <p:ph type="title"/>
          </p:nvPr>
        </p:nvSpPr>
        <p:spPr/>
        <p:txBody>
          <a:bodyPr/>
          <a:lstStyle/>
          <a:p>
            <a:r>
              <a:rPr lang="en-US" altLang="zh-CN" dirty="0"/>
              <a:t>Conditional Random Fields</a:t>
            </a:r>
            <a:endParaRPr lang="zh-CN" altLang="en-US" dirty="0"/>
          </a:p>
        </p:txBody>
      </p:sp>
      <p:sp>
        <p:nvSpPr>
          <p:cNvPr id="3" name="内容占位符 2">
            <a:extLst>
              <a:ext uri="{FF2B5EF4-FFF2-40B4-BE49-F238E27FC236}">
                <a16:creationId xmlns:a16="http://schemas.microsoft.com/office/drawing/2014/main" id="{78FC8A23-9671-4A09-B85A-F2614EB2B0D8}"/>
              </a:ext>
            </a:extLst>
          </p:cNvPr>
          <p:cNvSpPr>
            <a:spLocks noGrp="1"/>
          </p:cNvSpPr>
          <p:nvPr>
            <p:ph idx="1"/>
          </p:nvPr>
        </p:nvSpPr>
        <p:spPr/>
        <p:txBody>
          <a:bodyPr/>
          <a:lstStyle/>
          <a:p>
            <a:pPr algn="just"/>
            <a:r>
              <a:rPr lang="zh-CN" altLang="en-US" dirty="0"/>
              <a:t>线性链条件随机场（</a:t>
            </a:r>
            <a:r>
              <a:rPr lang="en-US" altLang="zh-CN" dirty="0"/>
              <a:t>CRF, Linear Conditional Random Fields</a:t>
            </a:r>
            <a:r>
              <a:rPr lang="zh-CN" altLang="en-US" dirty="0"/>
              <a:t>）是一种可用无向图表示的马尔科夫随机场，其定义如下：</a:t>
            </a:r>
            <a:endParaRPr lang="en-US" altLang="zh-CN" dirty="0"/>
          </a:p>
          <a:p>
            <a:pPr lvl="1" algn="just"/>
            <a:r>
              <a:rPr lang="zh-CN" altLang="en-US" dirty="0"/>
              <a:t>假定</a:t>
            </a:r>
            <a:r>
              <a:rPr lang="en-US" altLang="zh-CN" dirty="0"/>
              <a:t>X=[X</a:t>
            </a:r>
            <a:r>
              <a:rPr lang="en-US" altLang="zh-CN" baseline="-25000" dirty="0"/>
              <a:t>1</a:t>
            </a:r>
            <a:r>
              <a:rPr lang="en-US" altLang="zh-CN" dirty="0"/>
              <a:t>, X</a:t>
            </a:r>
            <a:r>
              <a:rPr lang="en-US" altLang="zh-CN" baseline="-25000" dirty="0"/>
              <a:t>2</a:t>
            </a:r>
            <a:r>
              <a:rPr lang="en-US" altLang="zh-CN" dirty="0"/>
              <a:t>, …, X</a:t>
            </a:r>
            <a:r>
              <a:rPr lang="en-US" altLang="zh-CN" baseline="-25000" dirty="0"/>
              <a:t>N</a:t>
            </a:r>
            <a:r>
              <a:rPr lang="en-US" altLang="zh-CN" dirty="0"/>
              <a:t>], Y=[Y</a:t>
            </a:r>
            <a:r>
              <a:rPr lang="en-US" altLang="zh-CN" baseline="-25000" dirty="0"/>
              <a:t>1</a:t>
            </a:r>
            <a:r>
              <a:rPr lang="en-US" altLang="zh-CN" dirty="0"/>
              <a:t>, Y</a:t>
            </a:r>
            <a:r>
              <a:rPr lang="en-US" altLang="zh-CN" baseline="-25000" dirty="0"/>
              <a:t>2</a:t>
            </a:r>
            <a:r>
              <a:rPr lang="en-US" altLang="zh-CN" dirty="0"/>
              <a:t>, …, Y</a:t>
            </a:r>
            <a:r>
              <a:rPr lang="en-US" altLang="zh-CN" baseline="-25000" dirty="0"/>
              <a:t>N</a:t>
            </a:r>
            <a:r>
              <a:rPr lang="en-US" altLang="zh-CN" dirty="0"/>
              <a:t>]</a:t>
            </a:r>
            <a:r>
              <a:rPr lang="zh-CN" altLang="en-US" dirty="0"/>
              <a:t>是随机变量，则有：</a:t>
            </a:r>
            <a:endParaRPr lang="en-US" altLang="zh-CN" dirty="0"/>
          </a:p>
          <a:p>
            <a:pPr marL="457200" lvl="1" indent="0" algn="ctr">
              <a:buNone/>
            </a:pPr>
            <a:r>
              <a:rPr lang="en-US" altLang="zh-CN" dirty="0"/>
              <a:t>P(Y</a:t>
            </a:r>
            <a:r>
              <a:rPr lang="en-US" altLang="zh-CN" baseline="-25000" dirty="0"/>
              <a:t>i </a:t>
            </a:r>
            <a:r>
              <a:rPr lang="en-US" altLang="zh-CN" dirty="0"/>
              <a:t>| X, Y</a:t>
            </a:r>
            <a:r>
              <a:rPr lang="en-US" altLang="zh-CN" baseline="-25000" dirty="0"/>
              <a:t>1</a:t>
            </a:r>
            <a:r>
              <a:rPr lang="en-US" altLang="zh-CN" dirty="0"/>
              <a:t>, Y</a:t>
            </a:r>
            <a:r>
              <a:rPr lang="en-US" altLang="zh-CN" baseline="-25000" dirty="0"/>
              <a:t>2</a:t>
            </a:r>
            <a:r>
              <a:rPr lang="en-US" altLang="zh-CN" dirty="0"/>
              <a:t>, …, Y</a:t>
            </a:r>
            <a:r>
              <a:rPr lang="en-US" altLang="zh-CN" baseline="-25000" dirty="0"/>
              <a:t>N</a:t>
            </a:r>
            <a:r>
              <a:rPr lang="en-US" altLang="zh-CN" dirty="0"/>
              <a:t>) = P(Y</a:t>
            </a:r>
            <a:r>
              <a:rPr lang="en-US" altLang="zh-CN" baseline="-25000" dirty="0"/>
              <a:t>i</a:t>
            </a:r>
            <a:r>
              <a:rPr lang="en-US" altLang="zh-CN" dirty="0"/>
              <a:t> | X, Y</a:t>
            </a:r>
            <a:r>
              <a:rPr lang="en-US" altLang="zh-CN" baseline="-25000" dirty="0"/>
              <a:t>i-1,</a:t>
            </a:r>
            <a:r>
              <a:rPr lang="en-US" altLang="zh-CN" dirty="0"/>
              <a:t> Y</a:t>
            </a:r>
            <a:r>
              <a:rPr lang="en-US" altLang="zh-CN" baseline="-25000" dirty="0"/>
              <a:t>i+1</a:t>
            </a:r>
            <a:r>
              <a:rPr lang="en-US" altLang="zh-CN" dirty="0"/>
              <a:t>) </a:t>
            </a:r>
          </a:p>
          <a:p>
            <a:pPr lvl="1" algn="just"/>
            <a:r>
              <a:rPr lang="en-US" altLang="zh-CN" dirty="0"/>
              <a:t> HMM</a:t>
            </a:r>
            <a:r>
              <a:rPr lang="zh-CN" altLang="en-US" dirty="0"/>
              <a:t>、</a:t>
            </a:r>
            <a:r>
              <a:rPr lang="en-US" altLang="zh-CN" dirty="0"/>
              <a:t>MEMM</a:t>
            </a:r>
            <a:r>
              <a:rPr lang="zh-CN" altLang="en-US" dirty="0"/>
              <a:t>和</a:t>
            </a:r>
            <a:r>
              <a:rPr lang="en-US" altLang="zh-CN" dirty="0"/>
              <a:t>CRF</a:t>
            </a:r>
            <a:r>
              <a:rPr lang="zh-CN" altLang="en-US" dirty="0"/>
              <a:t>的对比如下：</a:t>
            </a:r>
            <a:endParaRPr lang="en-US" altLang="zh-CN" dirty="0"/>
          </a:p>
          <a:p>
            <a:pPr lvl="2" algn="just"/>
            <a:r>
              <a:rPr lang="en-US" altLang="zh-CN" dirty="0"/>
              <a:t>HMM</a:t>
            </a:r>
            <a:r>
              <a:rPr lang="zh-CN" altLang="en-US" dirty="0"/>
              <a:t>和</a:t>
            </a:r>
            <a:r>
              <a:rPr lang="en-US" altLang="zh-CN" dirty="0"/>
              <a:t>MEMM</a:t>
            </a:r>
            <a:r>
              <a:rPr lang="zh-CN" altLang="en-US" dirty="0"/>
              <a:t>都是有向图模型，</a:t>
            </a:r>
            <a:r>
              <a:rPr lang="en-US" altLang="zh-CN" dirty="0"/>
              <a:t>CRF</a:t>
            </a:r>
            <a:r>
              <a:rPr lang="zh-CN" altLang="en-US" dirty="0"/>
              <a:t>是无向图模型；</a:t>
            </a:r>
            <a:endParaRPr lang="en-US" altLang="zh-CN" dirty="0"/>
          </a:p>
          <a:p>
            <a:pPr lvl="2" algn="just"/>
            <a:r>
              <a:rPr lang="en-US" altLang="zh-CN" dirty="0"/>
              <a:t>HMM</a:t>
            </a:r>
            <a:r>
              <a:rPr lang="zh-CN" altLang="en-US" dirty="0"/>
              <a:t>和</a:t>
            </a:r>
            <a:r>
              <a:rPr lang="en-US" altLang="zh-CN" dirty="0"/>
              <a:t>MEMM</a:t>
            </a:r>
            <a:r>
              <a:rPr lang="zh-CN" altLang="en-US" dirty="0"/>
              <a:t>的显变量之间都是相互独立的，</a:t>
            </a:r>
            <a:r>
              <a:rPr lang="en-US" altLang="zh-CN" dirty="0"/>
              <a:t>CRF</a:t>
            </a:r>
            <a:r>
              <a:rPr lang="zh-CN" altLang="en-US" dirty="0"/>
              <a:t>则考虑整体的显变量序列；</a:t>
            </a:r>
          </a:p>
        </p:txBody>
      </p:sp>
      <p:pic>
        <p:nvPicPr>
          <p:cNvPr id="5" name="图片 4" descr="图片包含 游戏机, 物体, 钟表&#10;&#10;描述已自动生成">
            <a:extLst>
              <a:ext uri="{FF2B5EF4-FFF2-40B4-BE49-F238E27FC236}">
                <a16:creationId xmlns:a16="http://schemas.microsoft.com/office/drawing/2014/main" id="{8E2F7DFF-6AE1-4D44-81A8-817BE0C831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8981" y="4620706"/>
            <a:ext cx="5157019" cy="2045565"/>
          </a:xfrm>
          <a:prstGeom prst="rect">
            <a:avLst/>
          </a:prstGeom>
        </p:spPr>
      </p:pic>
      <p:sp>
        <p:nvSpPr>
          <p:cNvPr id="6" name="椭圆 5">
            <a:extLst>
              <a:ext uri="{FF2B5EF4-FFF2-40B4-BE49-F238E27FC236}">
                <a16:creationId xmlns:a16="http://schemas.microsoft.com/office/drawing/2014/main" id="{9B88A1B8-3CF9-4DAF-B715-A9658B8F9CE3}"/>
              </a:ext>
            </a:extLst>
          </p:cNvPr>
          <p:cNvSpPr/>
          <p:nvPr/>
        </p:nvSpPr>
        <p:spPr>
          <a:xfrm>
            <a:off x="6715897" y="4893770"/>
            <a:ext cx="321276" cy="321276"/>
          </a:xfrm>
          <a:prstGeom prst="ellipse">
            <a:avLst/>
          </a:prstGeom>
          <a:solidFill>
            <a:schemeClr val="accent5">
              <a:lumMod val="60000"/>
              <a:lumOff val="40000"/>
            </a:schemeClr>
          </a:solidFill>
          <a:ln w="3175">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dirty="0">
              <a:solidFill>
                <a:schemeClr val="tx1"/>
              </a:solidFill>
            </a:endParaRPr>
          </a:p>
        </p:txBody>
      </p:sp>
      <p:sp>
        <p:nvSpPr>
          <p:cNvPr id="7" name="椭圆 6">
            <a:extLst>
              <a:ext uri="{FF2B5EF4-FFF2-40B4-BE49-F238E27FC236}">
                <a16:creationId xmlns:a16="http://schemas.microsoft.com/office/drawing/2014/main" id="{EC1AB33A-9442-4EEA-9DEE-D2436FF8B000}"/>
              </a:ext>
            </a:extLst>
          </p:cNvPr>
          <p:cNvSpPr/>
          <p:nvPr/>
        </p:nvSpPr>
        <p:spPr>
          <a:xfrm>
            <a:off x="7560275" y="4893770"/>
            <a:ext cx="321276" cy="321276"/>
          </a:xfrm>
          <a:prstGeom prst="ellipse">
            <a:avLst/>
          </a:prstGeom>
          <a:solidFill>
            <a:schemeClr val="accent5">
              <a:lumMod val="60000"/>
              <a:lumOff val="40000"/>
            </a:schemeClr>
          </a:solidFill>
          <a:ln w="3175">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B322CF94-0816-4726-A1CC-5F19770E411E}"/>
              </a:ext>
            </a:extLst>
          </p:cNvPr>
          <p:cNvSpPr/>
          <p:nvPr/>
        </p:nvSpPr>
        <p:spPr>
          <a:xfrm>
            <a:off x="8404653" y="4893770"/>
            <a:ext cx="321276" cy="321276"/>
          </a:xfrm>
          <a:prstGeom prst="ellipse">
            <a:avLst/>
          </a:prstGeom>
          <a:solidFill>
            <a:schemeClr val="accent5">
              <a:lumMod val="60000"/>
              <a:lumOff val="40000"/>
            </a:schemeClr>
          </a:solidFill>
          <a:ln w="3175">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60A2DDF7-282A-436C-A912-F7DE201FCED0}"/>
              </a:ext>
            </a:extLst>
          </p:cNvPr>
          <p:cNvSpPr/>
          <p:nvPr/>
        </p:nvSpPr>
        <p:spPr>
          <a:xfrm>
            <a:off x="9249031" y="4893770"/>
            <a:ext cx="321276" cy="321276"/>
          </a:xfrm>
          <a:prstGeom prst="ellipse">
            <a:avLst/>
          </a:prstGeom>
          <a:solidFill>
            <a:schemeClr val="accent5">
              <a:lumMod val="60000"/>
              <a:lumOff val="40000"/>
            </a:schemeClr>
          </a:solidFill>
          <a:ln w="3175">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椭圆 9">
            <a:extLst>
              <a:ext uri="{FF2B5EF4-FFF2-40B4-BE49-F238E27FC236}">
                <a16:creationId xmlns:a16="http://schemas.microsoft.com/office/drawing/2014/main" id="{480A7563-9A51-46E9-8E94-E7C130F78B36}"/>
              </a:ext>
            </a:extLst>
          </p:cNvPr>
          <p:cNvSpPr/>
          <p:nvPr/>
        </p:nvSpPr>
        <p:spPr>
          <a:xfrm>
            <a:off x="10093409" y="4893770"/>
            <a:ext cx="321276" cy="321276"/>
          </a:xfrm>
          <a:prstGeom prst="ellipse">
            <a:avLst/>
          </a:prstGeom>
          <a:solidFill>
            <a:schemeClr val="accent5">
              <a:lumMod val="60000"/>
              <a:lumOff val="40000"/>
            </a:schemeClr>
          </a:solidFill>
          <a:ln w="3175">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E57CF313-ED2E-4419-80D7-90C9B8EFA1A9}"/>
              </a:ext>
            </a:extLst>
          </p:cNvPr>
          <p:cNvCxnSpPr>
            <a:stCxn id="6" idx="6"/>
            <a:endCxn id="7" idx="2"/>
          </p:cNvCxnSpPr>
          <p:nvPr/>
        </p:nvCxnSpPr>
        <p:spPr>
          <a:xfrm>
            <a:off x="7037173" y="5054408"/>
            <a:ext cx="523102"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BCFFD7D1-5720-4C54-B3C4-02BD5927283A}"/>
              </a:ext>
            </a:extLst>
          </p:cNvPr>
          <p:cNvCxnSpPr>
            <a:cxnSpLocks/>
            <a:stCxn id="7" idx="6"/>
            <a:endCxn id="8" idx="2"/>
          </p:cNvCxnSpPr>
          <p:nvPr/>
        </p:nvCxnSpPr>
        <p:spPr>
          <a:xfrm>
            <a:off x="7881551" y="5054408"/>
            <a:ext cx="523102"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76B30BC0-F1B3-402F-8BFE-21C9341ACAEF}"/>
              </a:ext>
            </a:extLst>
          </p:cNvPr>
          <p:cNvCxnSpPr>
            <a:cxnSpLocks/>
            <a:stCxn id="8" idx="6"/>
            <a:endCxn id="9" idx="2"/>
          </p:cNvCxnSpPr>
          <p:nvPr/>
        </p:nvCxnSpPr>
        <p:spPr>
          <a:xfrm>
            <a:off x="8725929" y="5054408"/>
            <a:ext cx="523102"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3D5C839B-4060-49D4-B8AF-0F34F3171038}"/>
              </a:ext>
            </a:extLst>
          </p:cNvPr>
          <p:cNvCxnSpPr/>
          <p:nvPr/>
        </p:nvCxnSpPr>
        <p:spPr>
          <a:xfrm>
            <a:off x="9570307" y="5054408"/>
            <a:ext cx="523102"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9574744C-3BAC-4408-BB62-56E7A3302B85}"/>
              </a:ext>
            </a:extLst>
          </p:cNvPr>
          <p:cNvSpPr/>
          <p:nvPr/>
        </p:nvSpPr>
        <p:spPr>
          <a:xfrm>
            <a:off x="8403624" y="5775368"/>
            <a:ext cx="321276" cy="321276"/>
          </a:xfrm>
          <a:prstGeom prst="ellipse">
            <a:avLst/>
          </a:prstGeom>
          <a:solidFill>
            <a:schemeClr val="accent5">
              <a:lumMod val="60000"/>
              <a:lumOff val="40000"/>
            </a:schemeClr>
          </a:solidFill>
          <a:ln w="3175">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a:extLst>
              <a:ext uri="{FF2B5EF4-FFF2-40B4-BE49-F238E27FC236}">
                <a16:creationId xmlns:a16="http://schemas.microsoft.com/office/drawing/2014/main" id="{6F6684E2-53CE-45FD-81AE-05F8D8F62039}"/>
              </a:ext>
            </a:extLst>
          </p:cNvPr>
          <p:cNvCxnSpPr>
            <a:stCxn id="23" idx="0"/>
            <a:endCxn id="6" idx="4"/>
          </p:cNvCxnSpPr>
          <p:nvPr/>
        </p:nvCxnSpPr>
        <p:spPr>
          <a:xfrm flipH="1" flipV="1">
            <a:off x="6876535" y="5215046"/>
            <a:ext cx="1687727" cy="560322"/>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087646C7-603C-4D86-98A9-9B5357551669}"/>
              </a:ext>
            </a:extLst>
          </p:cNvPr>
          <p:cNvCxnSpPr>
            <a:cxnSpLocks/>
            <a:stCxn id="23" idx="0"/>
            <a:endCxn id="7" idx="4"/>
          </p:cNvCxnSpPr>
          <p:nvPr/>
        </p:nvCxnSpPr>
        <p:spPr>
          <a:xfrm flipH="1" flipV="1">
            <a:off x="7720913" y="5215046"/>
            <a:ext cx="843349" cy="560322"/>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7972CDBA-519E-44C3-AD35-A4AC66FFDAF1}"/>
              </a:ext>
            </a:extLst>
          </p:cNvPr>
          <p:cNvCxnSpPr>
            <a:cxnSpLocks/>
            <a:stCxn id="23" idx="0"/>
            <a:endCxn id="8" idx="4"/>
          </p:cNvCxnSpPr>
          <p:nvPr/>
        </p:nvCxnSpPr>
        <p:spPr>
          <a:xfrm flipV="1">
            <a:off x="8564262" y="5215046"/>
            <a:ext cx="1029" cy="560322"/>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F8BBB78F-5AE2-44FA-994B-9156AD2E2D7B}"/>
              </a:ext>
            </a:extLst>
          </p:cNvPr>
          <p:cNvCxnSpPr>
            <a:cxnSpLocks/>
            <a:stCxn id="23" idx="0"/>
            <a:endCxn id="9" idx="4"/>
          </p:cNvCxnSpPr>
          <p:nvPr/>
        </p:nvCxnSpPr>
        <p:spPr>
          <a:xfrm flipV="1">
            <a:off x="8564262" y="5215046"/>
            <a:ext cx="845407" cy="560322"/>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752E795B-D90D-4376-AB3A-9B0D56B8D846}"/>
              </a:ext>
            </a:extLst>
          </p:cNvPr>
          <p:cNvCxnSpPr>
            <a:cxnSpLocks/>
            <a:stCxn id="23" idx="0"/>
            <a:endCxn id="10" idx="4"/>
          </p:cNvCxnSpPr>
          <p:nvPr/>
        </p:nvCxnSpPr>
        <p:spPr>
          <a:xfrm flipV="1">
            <a:off x="8564262" y="5215046"/>
            <a:ext cx="1689785" cy="560322"/>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6C088129-60DC-48BE-B4C4-F4F370E99971}"/>
              </a:ext>
            </a:extLst>
          </p:cNvPr>
          <p:cNvSpPr txBox="1"/>
          <p:nvPr/>
        </p:nvSpPr>
        <p:spPr>
          <a:xfrm>
            <a:off x="6658434" y="4941004"/>
            <a:ext cx="441146" cy="246221"/>
          </a:xfrm>
          <a:prstGeom prst="rect">
            <a:avLst/>
          </a:prstGeom>
          <a:noFill/>
        </p:spPr>
        <p:txBody>
          <a:bodyPr wrap="none" rtlCol="0">
            <a:spAutoFit/>
          </a:bodyPr>
          <a:lstStyle/>
          <a:p>
            <a:pPr algn="ctr"/>
            <a:r>
              <a:rPr lang="en-US" altLang="zh-CN" sz="1000" dirty="0"/>
              <a:t>NNP</a:t>
            </a:r>
            <a:endParaRPr lang="zh-CN" altLang="en-US" sz="1000" dirty="0"/>
          </a:p>
        </p:txBody>
      </p:sp>
      <p:sp>
        <p:nvSpPr>
          <p:cNvPr id="43" name="文本框 42">
            <a:extLst>
              <a:ext uri="{FF2B5EF4-FFF2-40B4-BE49-F238E27FC236}">
                <a16:creationId xmlns:a16="http://schemas.microsoft.com/office/drawing/2014/main" id="{6C5E5647-4B42-4386-9DB9-8A744B635648}"/>
              </a:ext>
            </a:extLst>
          </p:cNvPr>
          <p:cNvSpPr txBox="1"/>
          <p:nvPr/>
        </p:nvSpPr>
        <p:spPr>
          <a:xfrm>
            <a:off x="7531354" y="4938848"/>
            <a:ext cx="383439" cy="246221"/>
          </a:xfrm>
          <a:prstGeom prst="rect">
            <a:avLst/>
          </a:prstGeom>
          <a:noFill/>
        </p:spPr>
        <p:txBody>
          <a:bodyPr wrap="none" rtlCol="0">
            <a:spAutoFit/>
          </a:bodyPr>
          <a:lstStyle/>
          <a:p>
            <a:pPr algn="ctr"/>
            <a:r>
              <a:rPr lang="en-US" altLang="zh-CN" sz="1000" dirty="0"/>
              <a:t>MD</a:t>
            </a:r>
            <a:endParaRPr lang="zh-CN" altLang="en-US" sz="1000" dirty="0"/>
          </a:p>
        </p:txBody>
      </p:sp>
      <p:sp>
        <p:nvSpPr>
          <p:cNvPr id="44" name="文本框 43">
            <a:extLst>
              <a:ext uri="{FF2B5EF4-FFF2-40B4-BE49-F238E27FC236}">
                <a16:creationId xmlns:a16="http://schemas.microsoft.com/office/drawing/2014/main" id="{014F1D05-6298-4FC7-90AC-1FDCD46899B0}"/>
              </a:ext>
            </a:extLst>
          </p:cNvPr>
          <p:cNvSpPr txBox="1"/>
          <p:nvPr/>
        </p:nvSpPr>
        <p:spPr>
          <a:xfrm>
            <a:off x="8396588" y="4935547"/>
            <a:ext cx="335348" cy="246221"/>
          </a:xfrm>
          <a:prstGeom prst="rect">
            <a:avLst/>
          </a:prstGeom>
          <a:noFill/>
        </p:spPr>
        <p:txBody>
          <a:bodyPr wrap="none" rtlCol="0">
            <a:spAutoFit/>
          </a:bodyPr>
          <a:lstStyle/>
          <a:p>
            <a:pPr algn="ctr"/>
            <a:r>
              <a:rPr lang="en-US" altLang="zh-CN" sz="1000" dirty="0"/>
              <a:t>VB</a:t>
            </a:r>
            <a:endParaRPr lang="zh-CN" altLang="en-US" sz="1000" dirty="0"/>
          </a:p>
        </p:txBody>
      </p:sp>
      <p:sp>
        <p:nvSpPr>
          <p:cNvPr id="45" name="文本框 44">
            <a:extLst>
              <a:ext uri="{FF2B5EF4-FFF2-40B4-BE49-F238E27FC236}">
                <a16:creationId xmlns:a16="http://schemas.microsoft.com/office/drawing/2014/main" id="{9740D0FC-42D7-46AD-A1C8-63C80E473095}"/>
              </a:ext>
            </a:extLst>
          </p:cNvPr>
          <p:cNvSpPr txBox="1"/>
          <p:nvPr/>
        </p:nvSpPr>
        <p:spPr>
          <a:xfrm>
            <a:off x="10068740" y="4935547"/>
            <a:ext cx="370614" cy="246221"/>
          </a:xfrm>
          <a:prstGeom prst="rect">
            <a:avLst/>
          </a:prstGeom>
          <a:noFill/>
        </p:spPr>
        <p:txBody>
          <a:bodyPr wrap="none" rtlCol="0">
            <a:spAutoFit/>
          </a:bodyPr>
          <a:lstStyle/>
          <a:p>
            <a:pPr algn="ctr"/>
            <a:r>
              <a:rPr lang="en-US" altLang="zh-CN" sz="1000" dirty="0"/>
              <a:t>NN</a:t>
            </a:r>
            <a:endParaRPr lang="zh-CN" altLang="en-US" sz="1000" dirty="0"/>
          </a:p>
        </p:txBody>
      </p:sp>
      <p:sp>
        <p:nvSpPr>
          <p:cNvPr id="46" name="文本框 45">
            <a:extLst>
              <a:ext uri="{FF2B5EF4-FFF2-40B4-BE49-F238E27FC236}">
                <a16:creationId xmlns:a16="http://schemas.microsoft.com/office/drawing/2014/main" id="{99E8B9D0-C366-40AE-9CBD-263F6A43BFBA}"/>
              </a:ext>
            </a:extLst>
          </p:cNvPr>
          <p:cNvSpPr txBox="1"/>
          <p:nvPr/>
        </p:nvSpPr>
        <p:spPr>
          <a:xfrm>
            <a:off x="9240392" y="4938848"/>
            <a:ext cx="338554" cy="246221"/>
          </a:xfrm>
          <a:prstGeom prst="rect">
            <a:avLst/>
          </a:prstGeom>
          <a:noFill/>
        </p:spPr>
        <p:txBody>
          <a:bodyPr wrap="none" rtlCol="0">
            <a:spAutoFit/>
          </a:bodyPr>
          <a:lstStyle/>
          <a:p>
            <a:pPr algn="ctr"/>
            <a:r>
              <a:rPr lang="en-US" altLang="zh-CN" sz="1000" dirty="0"/>
              <a:t>DT</a:t>
            </a:r>
            <a:endParaRPr lang="zh-CN" altLang="en-US" sz="1000" dirty="0"/>
          </a:p>
        </p:txBody>
      </p:sp>
      <p:sp>
        <p:nvSpPr>
          <p:cNvPr id="47" name="文本框 46">
            <a:extLst>
              <a:ext uri="{FF2B5EF4-FFF2-40B4-BE49-F238E27FC236}">
                <a16:creationId xmlns:a16="http://schemas.microsoft.com/office/drawing/2014/main" id="{7434206D-E8CB-494F-AAEC-5E97B2AACA09}"/>
              </a:ext>
            </a:extLst>
          </p:cNvPr>
          <p:cNvSpPr txBox="1"/>
          <p:nvPr/>
        </p:nvSpPr>
        <p:spPr>
          <a:xfrm>
            <a:off x="7874810" y="6134171"/>
            <a:ext cx="1378904" cy="246221"/>
          </a:xfrm>
          <a:prstGeom prst="rect">
            <a:avLst/>
          </a:prstGeom>
          <a:noFill/>
        </p:spPr>
        <p:txBody>
          <a:bodyPr wrap="none" rtlCol="0">
            <a:spAutoFit/>
          </a:bodyPr>
          <a:lstStyle/>
          <a:p>
            <a:pPr algn="ctr"/>
            <a:r>
              <a:rPr lang="en-US" altLang="zh-CN" sz="1000" dirty="0"/>
              <a:t>Janet will back the bill</a:t>
            </a:r>
            <a:endParaRPr lang="zh-CN" altLang="en-US" sz="1000" dirty="0"/>
          </a:p>
        </p:txBody>
      </p:sp>
    </p:spTree>
    <p:extLst>
      <p:ext uri="{BB962C8B-B14F-4D97-AF65-F5344CB8AC3E}">
        <p14:creationId xmlns:p14="http://schemas.microsoft.com/office/powerpoint/2010/main" val="12610464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D256D-7AD8-46D0-AF34-9C6B478AA3E8}"/>
              </a:ext>
            </a:extLst>
          </p:cNvPr>
          <p:cNvSpPr>
            <a:spLocks noGrp="1"/>
          </p:cNvSpPr>
          <p:nvPr>
            <p:ph type="title"/>
          </p:nvPr>
        </p:nvSpPr>
        <p:spPr/>
        <p:txBody>
          <a:bodyPr/>
          <a:lstStyle/>
          <a:p>
            <a:r>
              <a:rPr lang="en-US" altLang="zh-CN" dirty="0"/>
              <a:t>Conditional Random Fields</a:t>
            </a:r>
            <a:endParaRPr lang="zh-CN" altLang="en-US" dirty="0"/>
          </a:p>
        </p:txBody>
      </p:sp>
      <p:sp>
        <p:nvSpPr>
          <p:cNvPr id="3" name="内容占位符 2">
            <a:extLst>
              <a:ext uri="{FF2B5EF4-FFF2-40B4-BE49-F238E27FC236}">
                <a16:creationId xmlns:a16="http://schemas.microsoft.com/office/drawing/2014/main" id="{8C149747-9397-4153-8264-EC04ED780E7F}"/>
              </a:ext>
            </a:extLst>
          </p:cNvPr>
          <p:cNvSpPr>
            <a:spLocks noGrp="1"/>
          </p:cNvSpPr>
          <p:nvPr>
            <p:ph idx="1"/>
          </p:nvPr>
        </p:nvSpPr>
        <p:spPr/>
        <p:txBody>
          <a:bodyPr/>
          <a:lstStyle/>
          <a:p>
            <a:pPr algn="just"/>
            <a:r>
              <a:rPr lang="zh-CN" altLang="en-US" dirty="0"/>
              <a:t>将</a:t>
            </a:r>
            <a:r>
              <a:rPr lang="en-US" altLang="zh-CN" dirty="0"/>
              <a:t>CRF</a:t>
            </a:r>
            <a:r>
              <a:rPr lang="zh-CN" altLang="en-US" dirty="0"/>
              <a:t>的概率公式参数化：</a:t>
            </a:r>
            <a:endParaRPr lang="en-US" altLang="zh-CN" dirty="0"/>
          </a:p>
          <a:p>
            <a:pPr lvl="1" algn="just"/>
            <a:r>
              <a:rPr lang="zh-CN" altLang="en-US" dirty="0"/>
              <a:t>第</a:t>
            </a:r>
            <a:r>
              <a:rPr lang="en-US" altLang="zh-CN" dirty="0"/>
              <a:t>k</a:t>
            </a:r>
            <a:r>
              <a:rPr lang="zh-CN" altLang="en-US" dirty="0"/>
              <a:t>种转移特征，</a:t>
            </a:r>
            <a:r>
              <a:rPr lang="en-US" altLang="zh-CN" dirty="0"/>
              <a:t>1</a:t>
            </a:r>
            <a:r>
              <a:rPr lang="zh-CN" altLang="en-US" dirty="0"/>
              <a:t>≤</a:t>
            </a:r>
            <a:r>
              <a:rPr lang="en-US" altLang="zh-CN" dirty="0"/>
              <a:t>k</a:t>
            </a:r>
            <a:r>
              <a:rPr lang="zh-CN" altLang="en-US" dirty="0"/>
              <a:t>≤</a:t>
            </a:r>
            <a:r>
              <a:rPr lang="en-US" altLang="zh-CN" dirty="0"/>
              <a:t>K</a:t>
            </a:r>
            <a:r>
              <a:rPr lang="zh-CN" altLang="en-US" dirty="0"/>
              <a:t>，</a:t>
            </a:r>
            <a:r>
              <a:rPr lang="en-US" altLang="zh-CN" dirty="0"/>
              <a:t>λ</a:t>
            </a:r>
            <a:r>
              <a:rPr lang="en-US" altLang="zh-CN" baseline="-25000" dirty="0"/>
              <a:t>k</a:t>
            </a:r>
            <a:r>
              <a:rPr lang="zh-CN" altLang="en-US" dirty="0"/>
              <a:t>是对应的权重：</a:t>
            </a:r>
            <a:endParaRPr lang="en-US" altLang="zh-CN" dirty="0"/>
          </a:p>
          <a:p>
            <a:pPr lvl="1" algn="just"/>
            <a:endParaRPr lang="en-US" altLang="zh-CN" dirty="0"/>
          </a:p>
          <a:p>
            <a:pPr lvl="1" algn="just"/>
            <a:endParaRPr lang="en-US" altLang="zh-CN" dirty="0"/>
          </a:p>
          <a:p>
            <a:pPr lvl="1" algn="just"/>
            <a:endParaRPr lang="en-US" altLang="zh-CN" dirty="0"/>
          </a:p>
          <a:p>
            <a:pPr lvl="1" algn="just"/>
            <a:r>
              <a:rPr lang="zh-CN" altLang="en-US" dirty="0"/>
              <a:t>第</a:t>
            </a:r>
            <a:r>
              <a:rPr lang="en-US" altLang="zh-CN" dirty="0"/>
              <a:t>l</a:t>
            </a:r>
            <a:r>
              <a:rPr lang="zh-CN" altLang="en-US" dirty="0"/>
              <a:t>种状态特征，</a:t>
            </a:r>
            <a:r>
              <a:rPr lang="en-US" altLang="zh-CN" dirty="0"/>
              <a:t>1</a:t>
            </a:r>
            <a:r>
              <a:rPr lang="zh-CN" altLang="en-US" dirty="0"/>
              <a:t>≤</a:t>
            </a:r>
            <a:r>
              <a:rPr lang="en-US" altLang="zh-CN" dirty="0"/>
              <a:t>l</a:t>
            </a:r>
            <a:r>
              <a:rPr lang="zh-CN" altLang="en-US" dirty="0"/>
              <a:t>≤</a:t>
            </a:r>
            <a:r>
              <a:rPr lang="en-US" altLang="zh-CN" dirty="0"/>
              <a:t>L</a:t>
            </a:r>
            <a:r>
              <a:rPr lang="zh-CN" altLang="en-US" dirty="0"/>
              <a:t>，</a:t>
            </a:r>
            <a:r>
              <a:rPr lang="en-US" altLang="zh-CN" dirty="0"/>
              <a:t>μ</a:t>
            </a:r>
            <a:r>
              <a:rPr lang="en-US" altLang="zh-CN" baseline="-25000" dirty="0"/>
              <a:t>l</a:t>
            </a:r>
            <a:r>
              <a:rPr lang="zh-CN" altLang="en-US" dirty="0"/>
              <a:t>是对应的权重：</a:t>
            </a:r>
            <a:endParaRPr lang="en-US" altLang="zh-CN" dirty="0"/>
          </a:p>
          <a:p>
            <a:pPr lvl="1" algn="just"/>
            <a:endParaRPr lang="en-US" altLang="zh-CN" dirty="0"/>
          </a:p>
          <a:p>
            <a:pPr lvl="1" algn="just"/>
            <a:endParaRPr lang="en-US" altLang="zh-CN" dirty="0"/>
          </a:p>
          <a:p>
            <a:pPr lvl="1" algn="just"/>
            <a:endParaRPr lang="zh-CN" altLang="en-US" dirty="0"/>
          </a:p>
        </p:txBody>
      </p:sp>
      <p:pic>
        <p:nvPicPr>
          <p:cNvPr id="7" name="图片 6" descr="图片包含 游戏机, 物体&#10;&#10;描述已自动生成">
            <a:extLst>
              <a:ext uri="{FF2B5EF4-FFF2-40B4-BE49-F238E27FC236}">
                <a16:creationId xmlns:a16="http://schemas.microsoft.com/office/drawing/2014/main" id="{5909A7B4-3574-432B-A059-6DDC15C695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1818" y="2798246"/>
            <a:ext cx="6868364" cy="952986"/>
          </a:xfrm>
          <a:prstGeom prst="rect">
            <a:avLst/>
          </a:prstGeom>
        </p:spPr>
      </p:pic>
      <p:pic>
        <p:nvPicPr>
          <p:cNvPr id="9" name="图片 8" descr="图片包含 游戏机, 物体, 钟表&#10;&#10;描述已自动生成">
            <a:extLst>
              <a:ext uri="{FF2B5EF4-FFF2-40B4-BE49-F238E27FC236}">
                <a16:creationId xmlns:a16="http://schemas.microsoft.com/office/drawing/2014/main" id="{50A32BD9-4463-4250-B48A-F2BB3154CE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8496" y="4299322"/>
            <a:ext cx="5355008" cy="937549"/>
          </a:xfrm>
          <a:prstGeom prst="rect">
            <a:avLst/>
          </a:prstGeom>
        </p:spPr>
      </p:pic>
    </p:spTree>
    <p:extLst>
      <p:ext uri="{BB962C8B-B14F-4D97-AF65-F5344CB8AC3E}">
        <p14:creationId xmlns:p14="http://schemas.microsoft.com/office/powerpoint/2010/main" val="20320622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9AA46FD-4D0B-442C-9B2A-1F29BA99A934}"/>
              </a:ext>
            </a:extLst>
          </p:cNvPr>
          <p:cNvSpPr>
            <a:spLocks noGrp="1"/>
          </p:cNvSpPr>
          <p:nvPr>
            <p:ph idx="1"/>
          </p:nvPr>
        </p:nvSpPr>
        <p:spPr/>
        <p:txBody>
          <a:bodyPr/>
          <a:lstStyle/>
          <a:p>
            <a:pPr algn="just"/>
            <a:r>
              <a:rPr lang="zh-CN" altLang="en-US" dirty="0"/>
              <a:t>将</a:t>
            </a:r>
            <a:r>
              <a:rPr lang="en-US" altLang="zh-CN" dirty="0"/>
              <a:t>CRF</a:t>
            </a:r>
            <a:r>
              <a:rPr lang="zh-CN" altLang="en-US" dirty="0"/>
              <a:t>的概率公式参数化：</a:t>
            </a:r>
            <a:endParaRPr lang="en-US" altLang="zh-CN" dirty="0"/>
          </a:p>
          <a:p>
            <a:pPr lvl="1" algn="just"/>
            <a:r>
              <a:rPr lang="zh-CN" altLang="en-US" dirty="0"/>
              <a:t>则</a:t>
            </a:r>
            <a:r>
              <a:rPr lang="en-US" altLang="zh-CN" dirty="0"/>
              <a:t>CRF</a:t>
            </a:r>
            <a:r>
              <a:rPr lang="zh-CN" altLang="en-US" dirty="0"/>
              <a:t>的概率公式为：</a:t>
            </a:r>
            <a:endParaRPr lang="en-US" altLang="zh-CN" dirty="0"/>
          </a:p>
          <a:p>
            <a:pPr lvl="1" algn="just"/>
            <a:endParaRPr lang="en-US" altLang="zh-CN" dirty="0"/>
          </a:p>
          <a:p>
            <a:pPr lvl="1" algn="just"/>
            <a:endParaRPr lang="en-US" altLang="zh-CN" dirty="0"/>
          </a:p>
          <a:p>
            <a:pPr marL="457200" lvl="1" indent="0" algn="just">
              <a:buNone/>
            </a:pPr>
            <a:endParaRPr lang="en-US" altLang="zh-CN" dirty="0"/>
          </a:p>
          <a:p>
            <a:pPr lvl="1" algn="just"/>
            <a:r>
              <a:rPr lang="zh-CN" altLang="en-US" dirty="0"/>
              <a:t>其中，</a:t>
            </a:r>
            <a:r>
              <a:rPr lang="en-US" altLang="zh-CN" dirty="0"/>
              <a:t>Z(X)</a:t>
            </a:r>
            <a:r>
              <a:rPr lang="zh-CN" altLang="en-US" dirty="0"/>
              <a:t>为归一化参数：</a:t>
            </a:r>
            <a:endParaRPr lang="en-US" altLang="zh-CN" dirty="0"/>
          </a:p>
          <a:p>
            <a:pPr lvl="1" algn="just"/>
            <a:endParaRPr lang="en-US" altLang="zh-CN" dirty="0"/>
          </a:p>
          <a:p>
            <a:pPr lvl="1" algn="just"/>
            <a:endParaRPr lang="en-US" altLang="zh-CN" dirty="0"/>
          </a:p>
          <a:p>
            <a:pPr lvl="1" algn="just"/>
            <a:endParaRPr lang="en-US" altLang="zh-CN" dirty="0"/>
          </a:p>
          <a:p>
            <a:pPr lvl="1" algn="just"/>
            <a:r>
              <a:rPr lang="zh-CN" altLang="en-US" dirty="0"/>
              <a:t>从上式可见，</a:t>
            </a:r>
            <a:r>
              <a:rPr lang="en-US" altLang="zh-CN" dirty="0"/>
              <a:t>CRF</a:t>
            </a:r>
            <a:r>
              <a:rPr lang="zh-CN" altLang="en-US" dirty="0"/>
              <a:t>是对序列整体进行归一化，考虑特征的全局分布，解决了</a:t>
            </a:r>
            <a:r>
              <a:rPr lang="en-US" altLang="zh-CN" dirty="0"/>
              <a:t>MEMM</a:t>
            </a:r>
            <a:r>
              <a:rPr lang="zh-CN" altLang="en-US" dirty="0"/>
              <a:t>面临的标注偏置的问题，从而实现全局最优求解；</a:t>
            </a:r>
            <a:endParaRPr lang="en-US" altLang="zh-CN" dirty="0"/>
          </a:p>
        </p:txBody>
      </p:sp>
      <p:pic>
        <p:nvPicPr>
          <p:cNvPr id="7" name="图片 6" descr="图片包含 游戏机, 物体, 钟表&#10;&#10;描述已自动生成">
            <a:extLst>
              <a:ext uri="{FF2B5EF4-FFF2-40B4-BE49-F238E27FC236}">
                <a16:creationId xmlns:a16="http://schemas.microsoft.com/office/drawing/2014/main" id="{AB5A8612-48B3-4D89-9E0A-13BE5B5C90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0506" y="4479867"/>
            <a:ext cx="4450988" cy="750167"/>
          </a:xfrm>
          <a:prstGeom prst="rect">
            <a:avLst/>
          </a:prstGeom>
        </p:spPr>
      </p:pic>
      <p:pic>
        <p:nvPicPr>
          <p:cNvPr id="5" name="图片 4" descr="图片包含 游戏机, 钟表&#10;&#10;描述已自动生成">
            <a:extLst>
              <a:ext uri="{FF2B5EF4-FFF2-40B4-BE49-F238E27FC236}">
                <a16:creationId xmlns:a16="http://schemas.microsoft.com/office/drawing/2014/main" id="{691A4C3A-7FA3-4F18-8357-31883A6B69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6250" y="2767919"/>
            <a:ext cx="5039500" cy="887639"/>
          </a:xfrm>
          <a:prstGeom prst="rect">
            <a:avLst/>
          </a:prstGeom>
        </p:spPr>
      </p:pic>
      <p:sp>
        <p:nvSpPr>
          <p:cNvPr id="2" name="标题 1">
            <a:extLst>
              <a:ext uri="{FF2B5EF4-FFF2-40B4-BE49-F238E27FC236}">
                <a16:creationId xmlns:a16="http://schemas.microsoft.com/office/drawing/2014/main" id="{1D021F6A-4858-46AF-B18D-CC60297586A5}"/>
              </a:ext>
            </a:extLst>
          </p:cNvPr>
          <p:cNvSpPr>
            <a:spLocks noGrp="1"/>
          </p:cNvSpPr>
          <p:nvPr>
            <p:ph type="title"/>
          </p:nvPr>
        </p:nvSpPr>
        <p:spPr/>
        <p:txBody>
          <a:bodyPr/>
          <a:lstStyle/>
          <a:p>
            <a:r>
              <a:rPr lang="en-US" altLang="zh-CN" dirty="0"/>
              <a:t>Conditional Random Fields</a:t>
            </a:r>
            <a:endParaRPr lang="zh-CN" altLang="en-US" dirty="0"/>
          </a:p>
        </p:txBody>
      </p:sp>
    </p:spTree>
    <p:extLst>
      <p:ext uri="{BB962C8B-B14F-4D97-AF65-F5344CB8AC3E}">
        <p14:creationId xmlns:p14="http://schemas.microsoft.com/office/powerpoint/2010/main" val="12154229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775465-1A3D-4178-BC78-0B0602434C85}"/>
              </a:ext>
            </a:extLst>
          </p:cNvPr>
          <p:cNvSpPr>
            <a:spLocks noGrp="1"/>
          </p:cNvSpPr>
          <p:nvPr>
            <p:ph type="title"/>
          </p:nvPr>
        </p:nvSpPr>
        <p:spPr/>
        <p:txBody>
          <a:bodyPr/>
          <a:lstStyle/>
          <a:p>
            <a:r>
              <a:rPr lang="en-US" altLang="zh-CN" dirty="0"/>
              <a:t>Conditional Random Fields</a:t>
            </a:r>
            <a:endParaRPr lang="zh-CN" altLang="en-US" dirty="0"/>
          </a:p>
        </p:txBody>
      </p:sp>
      <p:sp>
        <p:nvSpPr>
          <p:cNvPr id="3" name="内容占位符 2">
            <a:extLst>
              <a:ext uri="{FF2B5EF4-FFF2-40B4-BE49-F238E27FC236}">
                <a16:creationId xmlns:a16="http://schemas.microsoft.com/office/drawing/2014/main" id="{26106C61-E3A4-4881-BE86-9498A236D5F1}"/>
              </a:ext>
            </a:extLst>
          </p:cNvPr>
          <p:cNvSpPr>
            <a:spLocks noGrp="1"/>
          </p:cNvSpPr>
          <p:nvPr>
            <p:ph idx="1"/>
          </p:nvPr>
        </p:nvSpPr>
        <p:spPr/>
        <p:txBody>
          <a:bodyPr/>
          <a:lstStyle/>
          <a:p>
            <a:r>
              <a:rPr lang="zh-CN" altLang="en-US" dirty="0"/>
              <a:t>将</a:t>
            </a:r>
            <a:r>
              <a:rPr lang="en-US" altLang="zh-CN" dirty="0"/>
              <a:t>CRF</a:t>
            </a:r>
            <a:r>
              <a:rPr lang="zh-CN" altLang="en-US" dirty="0"/>
              <a:t>的概率公式参数化：</a:t>
            </a:r>
            <a:endParaRPr lang="en-US" altLang="zh-CN" dirty="0"/>
          </a:p>
          <a:p>
            <a:pPr lvl="1"/>
            <a:r>
              <a:rPr lang="zh-CN" altLang="en-US" dirty="0"/>
              <a:t>如果定义统一特征函数和统一权重：</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zh-CN" altLang="en-US" dirty="0"/>
              <a:t>则</a:t>
            </a:r>
            <a:r>
              <a:rPr lang="en-US" altLang="zh-CN" dirty="0"/>
              <a:t>CRF</a:t>
            </a:r>
            <a:r>
              <a:rPr lang="zh-CN" altLang="en-US" dirty="0"/>
              <a:t>的概率公式可以简化为：</a:t>
            </a:r>
          </a:p>
        </p:txBody>
      </p:sp>
      <p:pic>
        <p:nvPicPr>
          <p:cNvPr id="5" name="图片 4" descr="图片包含 游戏机, 物体&#10;&#10;描述已自动生成">
            <a:extLst>
              <a:ext uri="{FF2B5EF4-FFF2-40B4-BE49-F238E27FC236}">
                <a16:creationId xmlns:a16="http://schemas.microsoft.com/office/drawing/2014/main" id="{8DF69456-30E3-4828-AFAD-5350A2D241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082" y="2927518"/>
            <a:ext cx="4323190" cy="901301"/>
          </a:xfrm>
          <a:prstGeom prst="rect">
            <a:avLst/>
          </a:prstGeom>
        </p:spPr>
      </p:pic>
      <p:pic>
        <p:nvPicPr>
          <p:cNvPr id="7" name="图片 6" descr="图片包含 游戏机, 物体, 钟表&#10;&#10;描述已自动生成">
            <a:extLst>
              <a:ext uri="{FF2B5EF4-FFF2-40B4-BE49-F238E27FC236}">
                <a16:creationId xmlns:a16="http://schemas.microsoft.com/office/drawing/2014/main" id="{26B32F79-2454-4CCA-B741-59109CD444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3719" y="2927518"/>
            <a:ext cx="4490556" cy="901301"/>
          </a:xfrm>
          <a:prstGeom prst="rect">
            <a:avLst/>
          </a:prstGeom>
        </p:spPr>
      </p:pic>
      <p:pic>
        <p:nvPicPr>
          <p:cNvPr id="9" name="图片 8" descr="卡通人物&#10;&#10;描述已自动生成">
            <a:extLst>
              <a:ext uri="{FF2B5EF4-FFF2-40B4-BE49-F238E27FC236}">
                <a16:creationId xmlns:a16="http://schemas.microsoft.com/office/drawing/2014/main" id="{1B292300-887F-43A8-9A7A-82BD2C8BF9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543" y="4885423"/>
            <a:ext cx="5367176" cy="1037287"/>
          </a:xfrm>
          <a:prstGeom prst="rect">
            <a:avLst/>
          </a:prstGeom>
        </p:spPr>
      </p:pic>
      <p:pic>
        <p:nvPicPr>
          <p:cNvPr id="11" name="图片 10" descr="图片包含 游戏机, 物体, 钟表&#10;&#10;描述已自动生成">
            <a:extLst>
              <a:ext uri="{FF2B5EF4-FFF2-40B4-BE49-F238E27FC236}">
                <a16:creationId xmlns:a16="http://schemas.microsoft.com/office/drawing/2014/main" id="{571A5C23-1D90-42B6-9D12-6125078A73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3244" y="4930712"/>
            <a:ext cx="4490556" cy="938066"/>
          </a:xfrm>
          <a:prstGeom prst="rect">
            <a:avLst/>
          </a:prstGeom>
        </p:spPr>
      </p:pic>
    </p:spTree>
    <p:extLst>
      <p:ext uri="{BB962C8B-B14F-4D97-AF65-F5344CB8AC3E}">
        <p14:creationId xmlns:p14="http://schemas.microsoft.com/office/powerpoint/2010/main" val="1003224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565EB0-AA31-4312-B4E6-52CF272BCE36}"/>
              </a:ext>
            </a:extLst>
          </p:cNvPr>
          <p:cNvSpPr>
            <a:spLocks noGrp="1"/>
          </p:cNvSpPr>
          <p:nvPr>
            <p:ph type="title"/>
          </p:nvPr>
        </p:nvSpPr>
        <p:spPr/>
        <p:txBody>
          <a:bodyPr/>
          <a:lstStyle/>
          <a:p>
            <a:r>
              <a:rPr lang="en-US" altLang="zh-CN" dirty="0"/>
              <a:t>Conditional Random Fields</a:t>
            </a:r>
            <a:endParaRPr lang="zh-CN" altLang="en-US" dirty="0"/>
          </a:p>
        </p:txBody>
      </p:sp>
      <p:sp>
        <p:nvSpPr>
          <p:cNvPr id="3" name="内容占位符 2">
            <a:extLst>
              <a:ext uri="{FF2B5EF4-FFF2-40B4-BE49-F238E27FC236}">
                <a16:creationId xmlns:a16="http://schemas.microsoft.com/office/drawing/2014/main" id="{41955425-3754-433A-A47B-48047A0B2CD3}"/>
              </a:ext>
            </a:extLst>
          </p:cNvPr>
          <p:cNvSpPr>
            <a:spLocks noGrp="1"/>
          </p:cNvSpPr>
          <p:nvPr>
            <p:ph idx="1"/>
          </p:nvPr>
        </p:nvSpPr>
        <p:spPr/>
        <p:txBody>
          <a:bodyPr/>
          <a:lstStyle/>
          <a:p>
            <a:pPr algn="just"/>
            <a:r>
              <a:rPr lang="en-US" altLang="zh-CN" dirty="0"/>
              <a:t>CRF</a:t>
            </a:r>
            <a:r>
              <a:rPr lang="zh-CN" altLang="en-US" dirty="0"/>
              <a:t>解码问题可用维特比解码求得最优标签序列：</a:t>
            </a:r>
            <a:endParaRPr lang="en-US" altLang="zh-CN" dirty="0"/>
          </a:p>
          <a:p>
            <a:pPr lvl="1" algn="just"/>
            <a:r>
              <a:rPr lang="zh-CN" altLang="en-US" dirty="0"/>
              <a:t>与</a:t>
            </a:r>
            <a:r>
              <a:rPr lang="en-US" altLang="zh-CN" dirty="0"/>
              <a:t>HMM</a:t>
            </a:r>
            <a:r>
              <a:rPr lang="zh-CN" altLang="en-US" dirty="0"/>
              <a:t>和</a:t>
            </a:r>
            <a:r>
              <a:rPr lang="en-US" altLang="zh-CN" dirty="0"/>
              <a:t>MEMM</a:t>
            </a:r>
            <a:r>
              <a:rPr lang="zh-CN" altLang="en-US" dirty="0"/>
              <a:t>的维特比解码不同，</a:t>
            </a:r>
            <a:r>
              <a:rPr lang="en-US" altLang="zh-CN" dirty="0"/>
              <a:t>CRF</a:t>
            </a:r>
            <a:r>
              <a:rPr lang="zh-CN" altLang="en-US" dirty="0"/>
              <a:t>解码求解的是最大的未规范化概率，即</a:t>
            </a:r>
            <a:r>
              <a:rPr lang="en-US" altLang="zh-CN" dirty="0"/>
              <a:t>CRF</a:t>
            </a:r>
            <a:r>
              <a:rPr lang="zh-CN" altLang="en-US" dirty="0"/>
              <a:t>概率的分子的指数部分；因为所有路径概率的分母相同，所以等价于求解最大概率；</a:t>
            </a:r>
            <a:endParaRPr lang="en-US" altLang="zh-CN" dirty="0"/>
          </a:p>
          <a:p>
            <a:pPr lvl="1" algn="just"/>
            <a:r>
              <a:rPr lang="en-US" altLang="zh-CN" dirty="0"/>
              <a:t>CRF</a:t>
            </a:r>
            <a:r>
              <a:rPr lang="zh-CN" altLang="en-US" dirty="0"/>
              <a:t>的维特比概率定义如下：</a:t>
            </a:r>
            <a:endParaRPr lang="en-US" altLang="zh-CN" dirty="0"/>
          </a:p>
          <a:p>
            <a:pPr lvl="1" algn="just"/>
            <a:endParaRPr lang="en-US" altLang="zh-CN" dirty="0"/>
          </a:p>
          <a:p>
            <a:pPr lvl="1" algn="just"/>
            <a:endParaRPr lang="en-US" altLang="zh-CN" dirty="0"/>
          </a:p>
          <a:p>
            <a:pPr lvl="1" algn="just"/>
            <a:endParaRPr lang="en-US" altLang="zh-CN" dirty="0"/>
          </a:p>
          <a:p>
            <a:pPr lvl="1" algn="just"/>
            <a:r>
              <a:rPr lang="zh-CN" altLang="en-US" dirty="0"/>
              <a:t>其中，</a:t>
            </a:r>
            <a:r>
              <a:rPr lang="en-US" altLang="zh-CN" dirty="0"/>
              <a:t>N</a:t>
            </a:r>
            <a:r>
              <a:rPr lang="zh-CN" altLang="en-US" dirty="0"/>
              <a:t>代表隐变量的数量（标签的数量），</a:t>
            </a:r>
            <a:r>
              <a:rPr lang="en-US" altLang="zh-CN" dirty="0"/>
              <a:t>j</a:t>
            </a:r>
            <a:r>
              <a:rPr lang="zh-CN" altLang="en-US" dirty="0"/>
              <a:t>代表第</a:t>
            </a:r>
            <a:r>
              <a:rPr lang="en-US" altLang="zh-CN" dirty="0"/>
              <a:t>j</a:t>
            </a:r>
            <a:r>
              <a:rPr lang="zh-CN" altLang="en-US" dirty="0"/>
              <a:t>个隐变量，</a:t>
            </a:r>
            <a:r>
              <a:rPr lang="en-US" altLang="zh-CN" dirty="0"/>
              <a:t>t</a:t>
            </a:r>
            <a:r>
              <a:rPr lang="zh-CN" altLang="en-US" dirty="0"/>
              <a:t>代表第</a:t>
            </a:r>
            <a:r>
              <a:rPr lang="en-US" altLang="zh-CN" dirty="0"/>
              <a:t>t</a:t>
            </a:r>
            <a:r>
              <a:rPr lang="zh-CN" altLang="en-US" dirty="0"/>
              <a:t>步；</a:t>
            </a:r>
            <a:r>
              <a:rPr lang="en-US" altLang="zh-CN" dirty="0"/>
              <a:t>CRF</a:t>
            </a:r>
            <a:r>
              <a:rPr lang="zh-CN" altLang="en-US" dirty="0"/>
              <a:t>解码可用上式迭代计算。</a:t>
            </a:r>
            <a:endParaRPr lang="en-US" altLang="zh-CN" dirty="0"/>
          </a:p>
          <a:p>
            <a:pPr lvl="1" algn="just"/>
            <a:endParaRPr lang="en-US" altLang="zh-CN" dirty="0"/>
          </a:p>
          <a:p>
            <a:pPr lvl="1" algn="just"/>
            <a:endParaRPr lang="en-US" altLang="zh-CN" dirty="0"/>
          </a:p>
          <a:p>
            <a:pPr lvl="1" algn="just"/>
            <a:endParaRPr lang="zh-CN" altLang="en-US" dirty="0"/>
          </a:p>
        </p:txBody>
      </p:sp>
      <p:pic>
        <p:nvPicPr>
          <p:cNvPr id="5" name="图片 4" descr="手机屏幕截图&#10;&#10;描述已自动生成">
            <a:extLst>
              <a:ext uri="{FF2B5EF4-FFF2-40B4-BE49-F238E27FC236}">
                <a16:creationId xmlns:a16="http://schemas.microsoft.com/office/drawing/2014/main" id="{3934A7C7-71FA-4DCA-A105-E27F1B7E3C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4391" y="3888430"/>
            <a:ext cx="4963218" cy="1057423"/>
          </a:xfrm>
          <a:prstGeom prst="rect">
            <a:avLst/>
          </a:prstGeom>
        </p:spPr>
      </p:pic>
    </p:spTree>
    <p:extLst>
      <p:ext uri="{BB962C8B-B14F-4D97-AF65-F5344CB8AC3E}">
        <p14:creationId xmlns:p14="http://schemas.microsoft.com/office/powerpoint/2010/main" val="1295052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EF5D59-70D3-4FF9-8A90-6CD357218AE1}"/>
              </a:ext>
            </a:extLst>
          </p:cNvPr>
          <p:cNvSpPr>
            <a:spLocks noGrp="1"/>
          </p:cNvSpPr>
          <p:nvPr>
            <p:ph type="title"/>
          </p:nvPr>
        </p:nvSpPr>
        <p:spPr/>
        <p:txBody>
          <a:bodyPr/>
          <a:lstStyle/>
          <a:p>
            <a:r>
              <a:rPr lang="en-US" altLang="zh-CN" dirty="0"/>
              <a:t>Time will explain</a:t>
            </a:r>
            <a:endParaRPr lang="zh-CN" altLang="en-US" dirty="0"/>
          </a:p>
        </p:txBody>
      </p:sp>
      <p:sp>
        <p:nvSpPr>
          <p:cNvPr id="3" name="内容占位符 2">
            <a:extLst>
              <a:ext uri="{FF2B5EF4-FFF2-40B4-BE49-F238E27FC236}">
                <a16:creationId xmlns:a16="http://schemas.microsoft.com/office/drawing/2014/main" id="{20055D07-EBF0-45D2-8861-B1993C8E6DAB}"/>
              </a:ext>
            </a:extLst>
          </p:cNvPr>
          <p:cNvSpPr>
            <a:spLocks noGrp="1"/>
          </p:cNvSpPr>
          <p:nvPr>
            <p:ph idx="1"/>
          </p:nvPr>
        </p:nvSpPr>
        <p:spPr/>
        <p:txBody>
          <a:bodyPr/>
          <a:lstStyle/>
          <a:p>
            <a:pPr algn="just"/>
            <a:r>
              <a:rPr lang="zh-CN" altLang="en-US" dirty="0"/>
              <a:t>一种解决方案是采用固定长度的上下文窗口，这种方法在神经语言模型中使用过；上下文窗口随着文本序列从左向右滑动，依次产生输入，通过使用这种方法，神经网络语言模型可以处理变长输入，并在一定程度上区分了输入产生的先后顺序；</a:t>
            </a:r>
            <a:endParaRPr lang="en-US" altLang="zh-CN" dirty="0"/>
          </a:p>
          <a:p>
            <a:pPr algn="just"/>
            <a:r>
              <a:rPr lang="zh-CN" altLang="en-US" dirty="0"/>
              <a:t>然而，使用上下文窗口有一些问题：第一，采用上下文窗口意味着窗口外的上下文对当前预测没有任何影响，但在语言中通常有很多语言现象是长范围依赖的；第二，采用上下文窗口使得抽取语言中的系统模式更加困难，同一个序列出现在窗口的不同位置产生不同的特征，相当于使本质上相等的特征被映射成不同的特征，增加了模型的复杂度。</a:t>
            </a:r>
          </a:p>
        </p:txBody>
      </p:sp>
    </p:spTree>
    <p:extLst>
      <p:ext uri="{BB962C8B-B14F-4D97-AF65-F5344CB8AC3E}">
        <p14:creationId xmlns:p14="http://schemas.microsoft.com/office/powerpoint/2010/main" val="35065203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42207C-5095-4868-8AA1-1AD007E53F6C}"/>
              </a:ext>
            </a:extLst>
          </p:cNvPr>
          <p:cNvSpPr>
            <a:spLocks noGrp="1"/>
          </p:cNvSpPr>
          <p:nvPr>
            <p:ph type="title"/>
          </p:nvPr>
        </p:nvSpPr>
        <p:spPr/>
        <p:txBody>
          <a:bodyPr/>
          <a:lstStyle/>
          <a:p>
            <a:r>
              <a:rPr lang="en-US" altLang="zh-CN" dirty="0"/>
              <a:t>Conditional Random Fields</a:t>
            </a:r>
            <a:endParaRPr lang="zh-CN" altLang="en-US" dirty="0"/>
          </a:p>
        </p:txBody>
      </p:sp>
      <p:sp>
        <p:nvSpPr>
          <p:cNvPr id="3" name="内容占位符 2">
            <a:extLst>
              <a:ext uri="{FF2B5EF4-FFF2-40B4-BE49-F238E27FC236}">
                <a16:creationId xmlns:a16="http://schemas.microsoft.com/office/drawing/2014/main" id="{08DAF515-807C-45E5-A488-CCCBA3A72289}"/>
              </a:ext>
            </a:extLst>
          </p:cNvPr>
          <p:cNvSpPr>
            <a:spLocks noGrp="1"/>
          </p:cNvSpPr>
          <p:nvPr>
            <p:ph idx="1"/>
          </p:nvPr>
        </p:nvSpPr>
        <p:spPr>
          <a:xfrm>
            <a:off x="838200" y="1825625"/>
            <a:ext cx="10515600" cy="4840646"/>
          </a:xfrm>
        </p:spPr>
        <p:txBody>
          <a:bodyPr>
            <a:normAutofit/>
          </a:bodyPr>
          <a:lstStyle/>
          <a:p>
            <a:pPr algn="just"/>
            <a:r>
              <a:rPr lang="en-US" altLang="zh-CN" dirty="0"/>
              <a:t>CRF++</a:t>
            </a:r>
            <a:r>
              <a:rPr lang="zh-CN" altLang="en-US" dirty="0"/>
              <a:t>是一种简单的、可人工调整的</a:t>
            </a:r>
            <a:r>
              <a:rPr lang="en-US" altLang="zh-CN" dirty="0"/>
              <a:t>CRF</a:t>
            </a:r>
            <a:r>
              <a:rPr lang="zh-CN" altLang="en-US" dirty="0"/>
              <a:t>开源实现，实现的是标准的</a:t>
            </a:r>
            <a:r>
              <a:rPr lang="en-US" altLang="zh-CN" dirty="0"/>
              <a:t>CRF</a:t>
            </a:r>
            <a:r>
              <a:rPr lang="zh-CN" altLang="en-US" dirty="0"/>
              <a:t>算法，项目网址参见</a:t>
            </a:r>
            <a:r>
              <a:rPr lang="en-US" altLang="zh-CN" dirty="0">
                <a:hlinkClick r:id="rId2"/>
              </a:rPr>
              <a:t>https://taku910.github.io/crfpp/</a:t>
            </a:r>
            <a:r>
              <a:rPr lang="zh-CN" altLang="en-US" dirty="0"/>
              <a:t>；</a:t>
            </a:r>
            <a:endParaRPr lang="en-US" altLang="zh-CN" dirty="0"/>
          </a:p>
          <a:p>
            <a:pPr algn="just"/>
            <a:r>
              <a:rPr lang="en-US" altLang="zh-CN" dirty="0"/>
              <a:t>CRF++</a:t>
            </a:r>
            <a:r>
              <a:rPr lang="zh-CN" altLang="en-US" dirty="0"/>
              <a:t>通过特征模板提取特征：</a:t>
            </a:r>
            <a:endParaRPr lang="en-US" altLang="zh-CN" dirty="0"/>
          </a:p>
          <a:p>
            <a:pPr lvl="1" algn="just"/>
            <a:r>
              <a:rPr lang="zh-CN" altLang="en-US" dirty="0"/>
              <a:t>特征模板分为两种：</a:t>
            </a:r>
            <a:endParaRPr lang="en-US" altLang="zh-CN" dirty="0"/>
          </a:p>
          <a:p>
            <a:pPr lvl="1" algn="just"/>
            <a:r>
              <a:rPr lang="en-US" altLang="zh-CN" dirty="0"/>
              <a:t>Unigram</a:t>
            </a:r>
            <a:r>
              <a:rPr lang="zh-CN" altLang="en-US" dirty="0"/>
              <a:t>特征模板，以‘</a:t>
            </a:r>
            <a:r>
              <a:rPr lang="en-US" altLang="zh-CN" dirty="0"/>
              <a:t>U</a:t>
            </a:r>
            <a:r>
              <a:rPr lang="zh-CN" altLang="en-US" dirty="0"/>
              <a:t>’开头标记，如：</a:t>
            </a:r>
            <a:r>
              <a:rPr lang="en-US" altLang="zh-CN" dirty="0"/>
              <a:t>U01:%x[-2, 1]</a:t>
            </a:r>
            <a:r>
              <a:rPr lang="zh-CN" altLang="en-US" dirty="0"/>
              <a:t>、</a:t>
            </a:r>
            <a:r>
              <a:rPr lang="en-US" altLang="zh-CN" dirty="0"/>
              <a:t>U02:%x[1, 1]</a:t>
            </a:r>
            <a:r>
              <a:rPr lang="zh-CN" altLang="en-US" dirty="0"/>
              <a:t>；</a:t>
            </a:r>
            <a:r>
              <a:rPr lang="en-US" altLang="zh-CN" dirty="0"/>
              <a:t>unigram</a:t>
            </a:r>
            <a:r>
              <a:rPr lang="zh-CN" altLang="en-US" dirty="0"/>
              <a:t>特征模板提取的特征对应着</a:t>
            </a:r>
            <a:r>
              <a:rPr lang="en-US" altLang="zh-CN" dirty="0"/>
              <a:t>CRF</a:t>
            </a:r>
            <a:r>
              <a:rPr lang="zh-CN" altLang="en-US" dirty="0"/>
              <a:t>的状态特征；</a:t>
            </a:r>
            <a:endParaRPr lang="en-US" altLang="zh-CN" dirty="0"/>
          </a:p>
          <a:p>
            <a:pPr lvl="1" algn="just"/>
            <a:r>
              <a:rPr lang="en-US" altLang="zh-CN" dirty="0"/>
              <a:t>Bigram</a:t>
            </a:r>
            <a:r>
              <a:rPr lang="zh-CN" altLang="en-US" dirty="0"/>
              <a:t>特征模板，以‘</a:t>
            </a:r>
            <a:r>
              <a:rPr lang="en-US" altLang="zh-CN" dirty="0"/>
              <a:t>B</a:t>
            </a:r>
            <a:r>
              <a:rPr lang="zh-CN" altLang="en-US" dirty="0"/>
              <a:t>’开头标记，如：</a:t>
            </a:r>
            <a:r>
              <a:rPr lang="en-US" altLang="zh-CN" dirty="0"/>
              <a:t>B01:%x[0, 2][-1, 2]</a:t>
            </a:r>
            <a:r>
              <a:rPr lang="zh-CN" altLang="en-US" dirty="0"/>
              <a:t>；</a:t>
            </a:r>
            <a:r>
              <a:rPr lang="en-US" altLang="zh-CN" dirty="0"/>
              <a:t>bigram</a:t>
            </a:r>
            <a:r>
              <a:rPr lang="zh-CN" altLang="en-US" dirty="0"/>
              <a:t>特征模板提取的特征对应着</a:t>
            </a:r>
            <a:r>
              <a:rPr lang="en-US" altLang="zh-CN" dirty="0"/>
              <a:t>CRF</a:t>
            </a:r>
            <a:r>
              <a:rPr lang="zh-CN" altLang="en-US" dirty="0"/>
              <a:t>的转移特征；</a:t>
            </a:r>
            <a:endParaRPr lang="en-US" altLang="zh-CN" dirty="0"/>
          </a:p>
          <a:p>
            <a:pPr lvl="1" algn="just"/>
            <a:endParaRPr lang="en-US" altLang="zh-CN" dirty="0"/>
          </a:p>
          <a:p>
            <a:pPr marL="457200" lvl="1" indent="0" algn="ctr">
              <a:buNone/>
            </a:pPr>
            <a:r>
              <a:rPr lang="en-US" altLang="zh-CN" dirty="0"/>
              <a:t>U01:%x[-2, 1]</a:t>
            </a:r>
          </a:p>
          <a:p>
            <a:pPr marL="457200" lvl="1" indent="0" algn="just">
              <a:buNone/>
            </a:pPr>
            <a:endParaRPr lang="en-US" altLang="zh-CN" dirty="0"/>
          </a:p>
          <a:p>
            <a:pPr marL="457200" lvl="1" indent="0" algn="ctr">
              <a:buNone/>
            </a:pPr>
            <a:r>
              <a:rPr lang="zh-CN" altLang="en-US" dirty="0"/>
              <a:t>特征种类标识</a:t>
            </a:r>
            <a:r>
              <a:rPr lang="en-US" altLang="zh-CN" dirty="0"/>
              <a:t>   </a:t>
            </a:r>
            <a:r>
              <a:rPr lang="zh-CN" altLang="en-US" dirty="0"/>
              <a:t>特征索引</a:t>
            </a:r>
            <a:r>
              <a:rPr lang="en-US" altLang="zh-CN" dirty="0"/>
              <a:t>   </a:t>
            </a:r>
            <a:r>
              <a:rPr lang="zh-CN" altLang="en-US" dirty="0"/>
              <a:t>当前元素</a:t>
            </a:r>
            <a:r>
              <a:rPr lang="en-US" altLang="zh-CN" dirty="0"/>
              <a:t>   </a:t>
            </a:r>
            <a:r>
              <a:rPr lang="zh-CN" altLang="en-US" dirty="0"/>
              <a:t>时间步偏移</a:t>
            </a:r>
            <a:r>
              <a:rPr lang="en-US" altLang="zh-CN" dirty="0"/>
              <a:t>   </a:t>
            </a:r>
            <a:r>
              <a:rPr lang="zh-CN" altLang="en-US" dirty="0"/>
              <a:t>语料特征索引</a:t>
            </a:r>
            <a:endParaRPr lang="en-US" altLang="zh-CN" dirty="0"/>
          </a:p>
        </p:txBody>
      </p:sp>
      <p:cxnSp>
        <p:nvCxnSpPr>
          <p:cNvPr id="7" name="直接箭头连接符 6">
            <a:extLst>
              <a:ext uri="{FF2B5EF4-FFF2-40B4-BE49-F238E27FC236}">
                <a16:creationId xmlns:a16="http://schemas.microsoft.com/office/drawing/2014/main" id="{658B5B87-EA8A-42CE-8ACF-D4474E456AB2}"/>
              </a:ext>
            </a:extLst>
          </p:cNvPr>
          <p:cNvCxnSpPr>
            <a:cxnSpLocks/>
          </p:cNvCxnSpPr>
          <p:nvPr/>
        </p:nvCxnSpPr>
        <p:spPr>
          <a:xfrm flipH="1">
            <a:off x="2934929" y="5710723"/>
            <a:ext cx="2662086" cy="468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4EDB5967-5D4D-4E49-81E6-D2F54EC1CBC1}"/>
              </a:ext>
            </a:extLst>
          </p:cNvPr>
          <p:cNvCxnSpPr>
            <a:cxnSpLocks/>
          </p:cNvCxnSpPr>
          <p:nvPr/>
        </p:nvCxnSpPr>
        <p:spPr>
          <a:xfrm flipH="1">
            <a:off x="4822723" y="5717687"/>
            <a:ext cx="1010265" cy="4701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3E591211-C2D2-4343-B78B-A9D5D92C05B8}"/>
              </a:ext>
            </a:extLst>
          </p:cNvPr>
          <p:cNvCxnSpPr>
            <a:cxnSpLocks/>
          </p:cNvCxnSpPr>
          <p:nvPr/>
        </p:nvCxnSpPr>
        <p:spPr>
          <a:xfrm flipH="1">
            <a:off x="6186950" y="5717687"/>
            <a:ext cx="35641" cy="461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448B8BD4-5002-4359-832C-F8B4EC717F18}"/>
              </a:ext>
            </a:extLst>
          </p:cNvPr>
          <p:cNvCxnSpPr>
            <a:cxnSpLocks/>
          </p:cNvCxnSpPr>
          <p:nvPr/>
        </p:nvCxnSpPr>
        <p:spPr>
          <a:xfrm>
            <a:off x="6614038" y="5717687"/>
            <a:ext cx="1205065" cy="461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1E177788-E9DA-4DF5-A945-AEE96B9A9268}"/>
              </a:ext>
            </a:extLst>
          </p:cNvPr>
          <p:cNvCxnSpPr>
            <a:cxnSpLocks/>
          </p:cNvCxnSpPr>
          <p:nvPr/>
        </p:nvCxnSpPr>
        <p:spPr>
          <a:xfrm>
            <a:off x="6955094" y="5717687"/>
            <a:ext cx="2626444" cy="461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66349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58EDF-8E12-4751-ACB2-9A283FDE3666}"/>
              </a:ext>
            </a:extLst>
          </p:cNvPr>
          <p:cNvSpPr>
            <a:spLocks noGrp="1"/>
          </p:cNvSpPr>
          <p:nvPr>
            <p:ph type="title"/>
          </p:nvPr>
        </p:nvSpPr>
        <p:spPr/>
        <p:txBody>
          <a:bodyPr/>
          <a:lstStyle/>
          <a:p>
            <a:r>
              <a:rPr lang="en-US" altLang="zh-CN" dirty="0"/>
              <a:t>Conditional Random Fields</a:t>
            </a:r>
            <a:endParaRPr lang="zh-CN" altLang="en-US" dirty="0"/>
          </a:p>
        </p:txBody>
      </p:sp>
      <p:sp>
        <p:nvSpPr>
          <p:cNvPr id="3" name="内容占位符 2">
            <a:extLst>
              <a:ext uri="{FF2B5EF4-FFF2-40B4-BE49-F238E27FC236}">
                <a16:creationId xmlns:a16="http://schemas.microsoft.com/office/drawing/2014/main" id="{B34673AF-85D4-419C-83AE-BB9C257CB75E}"/>
              </a:ext>
            </a:extLst>
          </p:cNvPr>
          <p:cNvSpPr>
            <a:spLocks noGrp="1"/>
          </p:cNvSpPr>
          <p:nvPr>
            <p:ph idx="1"/>
          </p:nvPr>
        </p:nvSpPr>
        <p:spPr>
          <a:xfrm>
            <a:off x="838200" y="1825625"/>
            <a:ext cx="10515600" cy="4781652"/>
          </a:xfrm>
        </p:spPr>
        <p:txBody>
          <a:bodyPr/>
          <a:lstStyle/>
          <a:p>
            <a:r>
              <a:rPr lang="en-US" altLang="zh-CN" dirty="0"/>
              <a:t>CRF++</a:t>
            </a:r>
            <a:r>
              <a:rPr lang="zh-CN" altLang="en-US" dirty="0"/>
              <a:t>通过特征模板提取特征：</a:t>
            </a:r>
            <a:endParaRPr lang="en-US" altLang="zh-CN" dirty="0"/>
          </a:p>
          <a:p>
            <a:pPr lvl="1"/>
            <a:r>
              <a:rPr lang="zh-CN" altLang="en-US" dirty="0"/>
              <a:t>特征提取过程如下：</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zh-CN" altLang="en-US" dirty="0"/>
              <a:t>需注意，提取的转移特征是基于当前</a:t>
            </a:r>
            <a:r>
              <a:rPr lang="en-US" altLang="zh-CN" dirty="0"/>
              <a:t>x</a:t>
            </a:r>
            <a:r>
              <a:rPr lang="zh-CN" altLang="en-US" dirty="0"/>
              <a:t>的，即使是相同的标签对，当</a:t>
            </a:r>
            <a:r>
              <a:rPr lang="en-US" altLang="zh-CN" dirty="0"/>
              <a:t>x</a:t>
            </a:r>
            <a:r>
              <a:rPr lang="zh-CN" altLang="en-US" dirty="0"/>
              <a:t>不同时，提取的特征也不相同；这意味着</a:t>
            </a:r>
            <a:r>
              <a:rPr lang="en-US" altLang="zh-CN" dirty="0"/>
              <a:t>CRF++</a:t>
            </a:r>
            <a:r>
              <a:rPr lang="zh-CN" altLang="en-US" dirty="0"/>
              <a:t>为每个当前元素提取了一个不共享的概率转移矩阵，这与标准</a:t>
            </a:r>
            <a:r>
              <a:rPr lang="en-US" altLang="zh-CN" dirty="0"/>
              <a:t>CRF</a:t>
            </a:r>
            <a:r>
              <a:rPr lang="zh-CN" altLang="en-US" dirty="0"/>
              <a:t>中的</a:t>
            </a:r>
            <a:r>
              <a:rPr lang="en-US" altLang="zh-CN" dirty="0"/>
              <a:t>λ</a:t>
            </a:r>
            <a:r>
              <a:rPr lang="en-US" altLang="zh-CN" baseline="-25000" dirty="0"/>
              <a:t>t</a:t>
            </a:r>
            <a:r>
              <a:rPr lang="en-US" altLang="zh-CN" dirty="0"/>
              <a:t>(i)</a:t>
            </a:r>
            <a:r>
              <a:rPr lang="zh-CN" altLang="en-US" dirty="0"/>
              <a:t>是对应的，这一点非常重要。</a:t>
            </a:r>
            <a:endParaRPr lang="en-US" altLang="zh-CN" dirty="0"/>
          </a:p>
          <a:p>
            <a:pPr lvl="1"/>
            <a:endParaRPr lang="zh-CN" altLang="en-US" dirty="0"/>
          </a:p>
        </p:txBody>
      </p:sp>
      <p:graphicFrame>
        <p:nvGraphicFramePr>
          <p:cNvPr id="6" name="表格 6">
            <a:extLst>
              <a:ext uri="{FF2B5EF4-FFF2-40B4-BE49-F238E27FC236}">
                <a16:creationId xmlns:a16="http://schemas.microsoft.com/office/drawing/2014/main" id="{5BAC2754-6BA4-471B-87C9-F48F1C2EAD4F}"/>
              </a:ext>
            </a:extLst>
          </p:cNvPr>
          <p:cNvGraphicFramePr>
            <a:graphicFrameLocks noGrp="1"/>
          </p:cNvGraphicFramePr>
          <p:nvPr>
            <p:extLst>
              <p:ext uri="{D42A27DB-BD31-4B8C-83A1-F6EECF244321}">
                <p14:modId xmlns:p14="http://schemas.microsoft.com/office/powerpoint/2010/main" val="460451189"/>
              </p:ext>
            </p:extLst>
          </p:nvPr>
        </p:nvGraphicFramePr>
        <p:xfrm>
          <a:off x="5864124" y="2701250"/>
          <a:ext cx="2035278" cy="2225040"/>
        </p:xfrm>
        <a:graphic>
          <a:graphicData uri="http://schemas.openxmlformats.org/drawingml/2006/table">
            <a:tbl>
              <a:tblPr firstRow="1" bandRow="1">
                <a:tableStyleId>{7DF18680-E054-41AD-8BC1-D1AEF772440D}</a:tableStyleId>
              </a:tblPr>
              <a:tblGrid>
                <a:gridCol w="2035278">
                  <a:extLst>
                    <a:ext uri="{9D8B030D-6E8A-4147-A177-3AD203B41FA5}">
                      <a16:colId xmlns:a16="http://schemas.microsoft.com/office/drawing/2014/main" val="2235084"/>
                    </a:ext>
                  </a:extLst>
                </a:gridCol>
              </a:tblGrid>
              <a:tr h="370840">
                <a:tc>
                  <a:txBody>
                    <a:bodyPr/>
                    <a:lstStyle/>
                    <a:p>
                      <a:pPr algn="ctr"/>
                      <a:r>
                        <a:rPr lang="en-US" altLang="zh-CN" dirty="0"/>
                        <a:t>templates</a:t>
                      </a:r>
                      <a:endParaRPr lang="zh-CN" altLang="en-US" dirty="0"/>
                    </a:p>
                  </a:txBody>
                  <a:tcPr/>
                </a:tc>
                <a:extLst>
                  <a:ext uri="{0D108BD9-81ED-4DB2-BD59-A6C34878D82A}">
                    <a16:rowId xmlns:a16="http://schemas.microsoft.com/office/drawing/2014/main" val="3327880431"/>
                  </a:ext>
                </a:extLst>
              </a:tr>
              <a:tr h="370840">
                <a:tc>
                  <a:txBody>
                    <a:bodyPr/>
                    <a:lstStyle/>
                    <a:p>
                      <a:pPr algn="ctr"/>
                      <a:r>
                        <a:rPr lang="pl-PL" altLang="zh-CN" dirty="0"/>
                        <a:t>U00:%x[-2,0]</a:t>
                      </a:r>
                      <a:endParaRPr lang="zh-CN" altLang="en-US" dirty="0"/>
                    </a:p>
                  </a:txBody>
                  <a:tcPr/>
                </a:tc>
                <a:extLst>
                  <a:ext uri="{0D108BD9-81ED-4DB2-BD59-A6C34878D82A}">
                    <a16:rowId xmlns:a16="http://schemas.microsoft.com/office/drawing/2014/main" val="1953448477"/>
                  </a:ext>
                </a:extLst>
              </a:tr>
              <a:tr h="370840">
                <a:tc>
                  <a:txBody>
                    <a:bodyPr/>
                    <a:lstStyle/>
                    <a:p>
                      <a:pPr algn="ctr"/>
                      <a:r>
                        <a:rPr lang="pl-PL" altLang="zh-CN" dirty="0"/>
                        <a:t>U01:%x[-1,0] </a:t>
                      </a:r>
                      <a:endParaRPr lang="zh-CN" altLang="en-US" dirty="0"/>
                    </a:p>
                  </a:txBody>
                  <a:tcPr/>
                </a:tc>
                <a:extLst>
                  <a:ext uri="{0D108BD9-81ED-4DB2-BD59-A6C34878D82A}">
                    <a16:rowId xmlns:a16="http://schemas.microsoft.com/office/drawing/2014/main" val="3856190550"/>
                  </a:ext>
                </a:extLst>
              </a:tr>
              <a:tr h="370840">
                <a:tc>
                  <a:txBody>
                    <a:bodyPr/>
                    <a:lstStyle/>
                    <a:p>
                      <a:pPr algn="ctr"/>
                      <a:r>
                        <a:rPr lang="pl-PL" altLang="zh-CN" dirty="0"/>
                        <a:t>U02:%x[0,0]</a:t>
                      </a:r>
                      <a:endParaRPr lang="zh-CN" altLang="en-US" dirty="0"/>
                    </a:p>
                  </a:txBody>
                  <a:tcPr/>
                </a:tc>
                <a:extLst>
                  <a:ext uri="{0D108BD9-81ED-4DB2-BD59-A6C34878D82A}">
                    <a16:rowId xmlns:a16="http://schemas.microsoft.com/office/drawing/2014/main" val="1354876912"/>
                  </a:ext>
                </a:extLst>
              </a:tr>
              <a:tr h="370840">
                <a:tc>
                  <a:txBody>
                    <a:bodyPr/>
                    <a:lstStyle/>
                    <a:p>
                      <a:pPr algn="ctr"/>
                      <a:r>
                        <a:rPr lang="en-US" altLang="zh-CN" dirty="0"/>
                        <a:t>B01:%x[0, 2][-1, 2]</a:t>
                      </a:r>
                      <a:endParaRPr lang="zh-CN" altLang="en-US" dirty="0"/>
                    </a:p>
                  </a:txBody>
                  <a:tcPr/>
                </a:tc>
                <a:extLst>
                  <a:ext uri="{0D108BD9-81ED-4DB2-BD59-A6C34878D82A}">
                    <a16:rowId xmlns:a16="http://schemas.microsoft.com/office/drawing/2014/main" val="3056185047"/>
                  </a:ext>
                </a:extLst>
              </a:tr>
              <a:tr h="370840">
                <a:tc>
                  <a:txBody>
                    <a:bodyPr/>
                    <a:lstStyle/>
                    <a:p>
                      <a:pPr algn="ctr"/>
                      <a:r>
                        <a:rPr lang="en-US" altLang="zh-CN" dirty="0"/>
                        <a:t>B02:%x[0, 1][-1, 1]</a:t>
                      </a:r>
                      <a:endParaRPr lang="zh-CN" altLang="en-US" dirty="0"/>
                    </a:p>
                  </a:txBody>
                  <a:tcPr/>
                </a:tc>
                <a:extLst>
                  <a:ext uri="{0D108BD9-81ED-4DB2-BD59-A6C34878D82A}">
                    <a16:rowId xmlns:a16="http://schemas.microsoft.com/office/drawing/2014/main" val="2186393201"/>
                  </a:ext>
                </a:extLst>
              </a:tr>
            </a:tbl>
          </a:graphicData>
        </a:graphic>
      </p:graphicFrame>
      <p:graphicFrame>
        <p:nvGraphicFramePr>
          <p:cNvPr id="8" name="表格 8">
            <a:extLst>
              <a:ext uri="{FF2B5EF4-FFF2-40B4-BE49-F238E27FC236}">
                <a16:creationId xmlns:a16="http://schemas.microsoft.com/office/drawing/2014/main" id="{B5BF53AE-EB14-494D-9E1F-6901182D7F80}"/>
              </a:ext>
            </a:extLst>
          </p:cNvPr>
          <p:cNvGraphicFramePr>
            <a:graphicFrameLocks noGrp="1"/>
          </p:cNvGraphicFramePr>
          <p:nvPr>
            <p:extLst>
              <p:ext uri="{D42A27DB-BD31-4B8C-83A1-F6EECF244321}">
                <p14:modId xmlns:p14="http://schemas.microsoft.com/office/powerpoint/2010/main" val="1320053184"/>
              </p:ext>
            </p:extLst>
          </p:nvPr>
        </p:nvGraphicFramePr>
        <p:xfrm>
          <a:off x="1221658" y="2706330"/>
          <a:ext cx="3837858" cy="2219960"/>
        </p:xfrm>
        <a:graphic>
          <a:graphicData uri="http://schemas.openxmlformats.org/drawingml/2006/table">
            <a:tbl>
              <a:tblPr firstRow="1" bandRow="1">
                <a:tableStyleId>{7DF18680-E054-41AD-8BC1-D1AEF772440D}</a:tableStyleId>
              </a:tblPr>
              <a:tblGrid>
                <a:gridCol w="1279286">
                  <a:extLst>
                    <a:ext uri="{9D8B030D-6E8A-4147-A177-3AD203B41FA5}">
                      <a16:colId xmlns:a16="http://schemas.microsoft.com/office/drawing/2014/main" val="2538233910"/>
                    </a:ext>
                  </a:extLst>
                </a:gridCol>
                <a:gridCol w="1279286">
                  <a:extLst>
                    <a:ext uri="{9D8B030D-6E8A-4147-A177-3AD203B41FA5}">
                      <a16:colId xmlns:a16="http://schemas.microsoft.com/office/drawing/2014/main" val="915628073"/>
                    </a:ext>
                  </a:extLst>
                </a:gridCol>
                <a:gridCol w="1279286">
                  <a:extLst>
                    <a:ext uri="{9D8B030D-6E8A-4147-A177-3AD203B41FA5}">
                      <a16:colId xmlns:a16="http://schemas.microsoft.com/office/drawing/2014/main" val="1146933725"/>
                    </a:ext>
                  </a:extLst>
                </a:gridCol>
              </a:tblGrid>
              <a:tr h="265691">
                <a:tc>
                  <a:txBody>
                    <a:bodyPr/>
                    <a:lstStyle/>
                    <a:p>
                      <a:pPr algn="ctr"/>
                      <a:r>
                        <a:rPr lang="en-US" altLang="zh-CN" dirty="0"/>
                        <a:t>x</a:t>
                      </a:r>
                      <a:endParaRPr lang="zh-CN" altLang="en-US" dirty="0"/>
                    </a:p>
                  </a:txBody>
                  <a:tcPr/>
                </a:tc>
                <a:tc>
                  <a:txBody>
                    <a:bodyPr/>
                    <a:lstStyle/>
                    <a:p>
                      <a:pPr algn="ctr"/>
                      <a:r>
                        <a:rPr lang="en-US" altLang="zh-CN" dirty="0"/>
                        <a:t>pos</a:t>
                      </a:r>
                      <a:endParaRPr lang="zh-CN" altLang="en-US" dirty="0"/>
                    </a:p>
                  </a:txBody>
                  <a:tcPr/>
                </a:tc>
                <a:tc>
                  <a:txBody>
                    <a:bodyPr/>
                    <a:lstStyle/>
                    <a:p>
                      <a:pPr algn="ctr"/>
                      <a:r>
                        <a:rPr lang="en-US" altLang="zh-CN" dirty="0"/>
                        <a:t>label</a:t>
                      </a:r>
                      <a:endParaRPr lang="zh-CN" altLang="en-US" dirty="0"/>
                    </a:p>
                  </a:txBody>
                  <a:tcPr/>
                </a:tc>
                <a:extLst>
                  <a:ext uri="{0D108BD9-81ED-4DB2-BD59-A6C34878D82A}">
                    <a16:rowId xmlns:a16="http://schemas.microsoft.com/office/drawing/2014/main" val="1099581907"/>
                  </a:ext>
                </a:extLst>
              </a:tr>
              <a:tr h="370840">
                <a:tc>
                  <a:txBody>
                    <a:bodyPr/>
                    <a:lstStyle/>
                    <a:p>
                      <a:pPr algn="ctr"/>
                      <a:r>
                        <a:rPr lang="en-US" altLang="zh-CN" dirty="0"/>
                        <a:t>He</a:t>
                      </a:r>
                      <a:endParaRPr lang="zh-CN" altLang="en-US" dirty="0"/>
                    </a:p>
                  </a:txBody>
                  <a:tcPr/>
                </a:tc>
                <a:tc>
                  <a:txBody>
                    <a:bodyPr/>
                    <a:lstStyle/>
                    <a:p>
                      <a:pPr algn="ctr"/>
                      <a:r>
                        <a:rPr lang="en-US" altLang="zh-CN" dirty="0"/>
                        <a:t>PRP</a:t>
                      </a:r>
                      <a:endParaRPr lang="zh-CN" altLang="en-US" dirty="0"/>
                    </a:p>
                  </a:txBody>
                  <a:tcPr/>
                </a:tc>
                <a:tc>
                  <a:txBody>
                    <a:bodyPr/>
                    <a:lstStyle/>
                    <a:p>
                      <a:pPr algn="ctr"/>
                      <a:r>
                        <a:rPr lang="en-US" altLang="zh-CN" dirty="0"/>
                        <a:t>B-NP</a:t>
                      </a:r>
                      <a:endParaRPr lang="zh-CN" altLang="en-US" dirty="0"/>
                    </a:p>
                  </a:txBody>
                  <a:tcPr/>
                </a:tc>
                <a:extLst>
                  <a:ext uri="{0D108BD9-81ED-4DB2-BD59-A6C34878D82A}">
                    <a16:rowId xmlns:a16="http://schemas.microsoft.com/office/drawing/2014/main" val="3972193957"/>
                  </a:ext>
                </a:extLst>
              </a:tr>
              <a:tr h="370840">
                <a:tc>
                  <a:txBody>
                    <a:bodyPr/>
                    <a:lstStyle/>
                    <a:p>
                      <a:pPr algn="ctr"/>
                      <a:r>
                        <a:rPr lang="en-US" altLang="zh-CN" dirty="0"/>
                        <a:t>reckons</a:t>
                      </a:r>
                      <a:endParaRPr lang="zh-CN" altLang="en-US" dirty="0"/>
                    </a:p>
                  </a:txBody>
                  <a:tcPr/>
                </a:tc>
                <a:tc>
                  <a:txBody>
                    <a:bodyPr/>
                    <a:lstStyle/>
                    <a:p>
                      <a:pPr algn="ctr"/>
                      <a:r>
                        <a:rPr lang="en-US" altLang="zh-CN" dirty="0"/>
                        <a:t>VBZ</a:t>
                      </a:r>
                      <a:endParaRPr lang="zh-CN" altLang="en-US" dirty="0"/>
                    </a:p>
                  </a:txBody>
                  <a:tcPr/>
                </a:tc>
                <a:tc>
                  <a:txBody>
                    <a:bodyPr/>
                    <a:lstStyle/>
                    <a:p>
                      <a:pPr algn="ctr"/>
                      <a:r>
                        <a:rPr lang="en-US" altLang="zh-CN" dirty="0"/>
                        <a:t>B-VP</a:t>
                      </a:r>
                      <a:endParaRPr lang="zh-CN" altLang="en-US" dirty="0"/>
                    </a:p>
                  </a:txBody>
                  <a:tcPr/>
                </a:tc>
                <a:extLst>
                  <a:ext uri="{0D108BD9-81ED-4DB2-BD59-A6C34878D82A}">
                    <a16:rowId xmlns:a16="http://schemas.microsoft.com/office/drawing/2014/main" val="3073863002"/>
                  </a:ext>
                </a:extLst>
              </a:tr>
              <a:tr h="370840">
                <a:tc>
                  <a:txBody>
                    <a:bodyPr/>
                    <a:lstStyle/>
                    <a:p>
                      <a:pPr algn="ctr"/>
                      <a:r>
                        <a:rPr lang="en-US" altLang="zh-CN" dirty="0"/>
                        <a:t>the</a:t>
                      </a:r>
                      <a:endParaRPr lang="zh-CN" altLang="en-US" dirty="0"/>
                    </a:p>
                  </a:txBody>
                  <a:tcPr/>
                </a:tc>
                <a:tc>
                  <a:txBody>
                    <a:bodyPr/>
                    <a:lstStyle/>
                    <a:p>
                      <a:pPr algn="ctr"/>
                      <a:r>
                        <a:rPr lang="en-US" altLang="zh-CN" dirty="0"/>
                        <a:t>DT</a:t>
                      </a:r>
                      <a:endParaRPr lang="zh-CN" altLang="en-US" dirty="0"/>
                    </a:p>
                  </a:txBody>
                  <a:tcPr/>
                </a:tc>
                <a:tc>
                  <a:txBody>
                    <a:bodyPr/>
                    <a:lstStyle/>
                    <a:p>
                      <a:pPr algn="ctr"/>
                      <a:r>
                        <a:rPr lang="en-US" altLang="zh-CN" dirty="0"/>
                        <a:t>B-NP</a:t>
                      </a:r>
                      <a:endParaRPr lang="zh-CN" altLang="en-US" dirty="0"/>
                    </a:p>
                  </a:txBody>
                  <a:tcPr/>
                </a:tc>
                <a:extLst>
                  <a:ext uri="{0D108BD9-81ED-4DB2-BD59-A6C34878D82A}">
                    <a16:rowId xmlns:a16="http://schemas.microsoft.com/office/drawing/2014/main" val="922417358"/>
                  </a:ext>
                </a:extLst>
              </a:tr>
              <a:tr h="370840">
                <a:tc>
                  <a:txBody>
                    <a:bodyPr/>
                    <a:lstStyle/>
                    <a:p>
                      <a:pPr algn="ctr"/>
                      <a:r>
                        <a:rPr lang="en-US" altLang="zh-CN" dirty="0"/>
                        <a:t>current</a:t>
                      </a:r>
                      <a:endParaRPr lang="zh-CN" altLang="en-US" dirty="0"/>
                    </a:p>
                  </a:txBody>
                  <a:tcPr/>
                </a:tc>
                <a:tc>
                  <a:txBody>
                    <a:bodyPr/>
                    <a:lstStyle/>
                    <a:p>
                      <a:pPr algn="ctr"/>
                      <a:r>
                        <a:rPr lang="en-US" altLang="zh-CN" dirty="0"/>
                        <a:t>JJ</a:t>
                      </a:r>
                      <a:endParaRPr lang="zh-CN" altLang="en-US" dirty="0"/>
                    </a:p>
                  </a:txBody>
                  <a:tcPr/>
                </a:tc>
                <a:tc>
                  <a:txBody>
                    <a:bodyPr/>
                    <a:lstStyle/>
                    <a:p>
                      <a:pPr algn="ctr"/>
                      <a:r>
                        <a:rPr lang="en-US" altLang="zh-CN" dirty="0"/>
                        <a:t>I-NP</a:t>
                      </a:r>
                      <a:endParaRPr lang="zh-CN" altLang="en-US" dirty="0"/>
                    </a:p>
                  </a:txBody>
                  <a:tcPr/>
                </a:tc>
                <a:extLst>
                  <a:ext uri="{0D108BD9-81ED-4DB2-BD59-A6C34878D82A}">
                    <a16:rowId xmlns:a16="http://schemas.microsoft.com/office/drawing/2014/main" val="1474110020"/>
                  </a:ext>
                </a:extLst>
              </a:tr>
              <a:tr h="370840">
                <a:tc>
                  <a:txBody>
                    <a:bodyPr/>
                    <a:lstStyle/>
                    <a:p>
                      <a:pPr algn="ctr"/>
                      <a:r>
                        <a:rPr lang="en-US" altLang="zh-CN" dirty="0"/>
                        <a:t>account</a:t>
                      </a:r>
                      <a:endParaRPr lang="zh-CN" altLang="en-US" dirty="0"/>
                    </a:p>
                  </a:txBody>
                  <a:tcPr/>
                </a:tc>
                <a:tc>
                  <a:txBody>
                    <a:bodyPr/>
                    <a:lstStyle/>
                    <a:p>
                      <a:pPr algn="ctr"/>
                      <a:r>
                        <a:rPr lang="en-US" altLang="zh-CN" dirty="0"/>
                        <a:t>NN</a:t>
                      </a:r>
                      <a:endParaRPr lang="zh-CN" altLang="en-US" dirty="0"/>
                    </a:p>
                  </a:txBody>
                  <a:tcPr/>
                </a:tc>
                <a:tc>
                  <a:txBody>
                    <a:bodyPr/>
                    <a:lstStyle/>
                    <a:p>
                      <a:pPr algn="ctr"/>
                      <a:r>
                        <a:rPr lang="en-US" altLang="zh-CN" dirty="0"/>
                        <a:t>I-NP</a:t>
                      </a:r>
                      <a:endParaRPr lang="zh-CN" altLang="en-US" dirty="0"/>
                    </a:p>
                  </a:txBody>
                  <a:tcPr/>
                </a:tc>
                <a:extLst>
                  <a:ext uri="{0D108BD9-81ED-4DB2-BD59-A6C34878D82A}">
                    <a16:rowId xmlns:a16="http://schemas.microsoft.com/office/drawing/2014/main" val="3407448615"/>
                  </a:ext>
                </a:extLst>
              </a:tr>
            </a:tbl>
          </a:graphicData>
        </a:graphic>
      </p:graphicFrame>
      <p:graphicFrame>
        <p:nvGraphicFramePr>
          <p:cNvPr id="10" name="表格 10">
            <a:extLst>
              <a:ext uri="{FF2B5EF4-FFF2-40B4-BE49-F238E27FC236}">
                <a16:creationId xmlns:a16="http://schemas.microsoft.com/office/drawing/2014/main" id="{B0AEFC8E-9807-4434-B89F-4BAE4211307C}"/>
              </a:ext>
            </a:extLst>
          </p:cNvPr>
          <p:cNvGraphicFramePr>
            <a:graphicFrameLocks noGrp="1"/>
          </p:cNvGraphicFramePr>
          <p:nvPr>
            <p:extLst>
              <p:ext uri="{D42A27DB-BD31-4B8C-83A1-F6EECF244321}">
                <p14:modId xmlns:p14="http://schemas.microsoft.com/office/powerpoint/2010/main" val="2674095958"/>
              </p:ext>
            </p:extLst>
          </p:nvPr>
        </p:nvGraphicFramePr>
        <p:xfrm>
          <a:off x="8704010" y="2689113"/>
          <a:ext cx="2451510" cy="2225040"/>
        </p:xfrm>
        <a:graphic>
          <a:graphicData uri="http://schemas.openxmlformats.org/drawingml/2006/table">
            <a:tbl>
              <a:tblPr firstRow="1" bandRow="1">
                <a:tableStyleId>{7DF18680-E054-41AD-8BC1-D1AEF772440D}</a:tableStyleId>
              </a:tblPr>
              <a:tblGrid>
                <a:gridCol w="2451510">
                  <a:extLst>
                    <a:ext uri="{9D8B030D-6E8A-4147-A177-3AD203B41FA5}">
                      <a16:colId xmlns:a16="http://schemas.microsoft.com/office/drawing/2014/main" val="694387256"/>
                    </a:ext>
                  </a:extLst>
                </a:gridCol>
              </a:tblGrid>
              <a:tr h="370840">
                <a:tc>
                  <a:txBody>
                    <a:bodyPr/>
                    <a:lstStyle/>
                    <a:p>
                      <a:pPr algn="ctr"/>
                      <a:r>
                        <a:rPr lang="en-US" altLang="zh-CN" dirty="0"/>
                        <a:t>feature</a:t>
                      </a:r>
                      <a:endParaRPr lang="zh-CN" altLang="en-US" dirty="0"/>
                    </a:p>
                  </a:txBody>
                  <a:tcPr/>
                </a:tc>
                <a:extLst>
                  <a:ext uri="{0D108BD9-81ED-4DB2-BD59-A6C34878D82A}">
                    <a16:rowId xmlns:a16="http://schemas.microsoft.com/office/drawing/2014/main" val="3483993832"/>
                  </a:ext>
                </a:extLst>
              </a:tr>
              <a:tr h="370840">
                <a:tc>
                  <a:txBody>
                    <a:bodyPr/>
                    <a:lstStyle/>
                    <a:p>
                      <a:pPr algn="ctr"/>
                      <a:r>
                        <a:rPr lang="en-US" altLang="zh-CN" dirty="0"/>
                        <a:t>the[He]</a:t>
                      </a:r>
                      <a:endParaRPr lang="zh-CN" altLang="en-US" dirty="0"/>
                    </a:p>
                  </a:txBody>
                  <a:tcPr/>
                </a:tc>
                <a:extLst>
                  <a:ext uri="{0D108BD9-81ED-4DB2-BD59-A6C34878D82A}">
                    <a16:rowId xmlns:a16="http://schemas.microsoft.com/office/drawing/2014/main" val="3530246862"/>
                  </a:ext>
                </a:extLst>
              </a:tr>
              <a:tr h="370840">
                <a:tc>
                  <a:txBody>
                    <a:bodyPr/>
                    <a:lstStyle/>
                    <a:p>
                      <a:pPr algn="ctr"/>
                      <a:r>
                        <a:rPr lang="en-US" altLang="zh-CN" dirty="0"/>
                        <a:t>the[reckons]</a:t>
                      </a:r>
                      <a:endParaRPr lang="zh-CN" altLang="en-US" dirty="0"/>
                    </a:p>
                  </a:txBody>
                  <a:tcPr/>
                </a:tc>
                <a:extLst>
                  <a:ext uri="{0D108BD9-81ED-4DB2-BD59-A6C34878D82A}">
                    <a16:rowId xmlns:a16="http://schemas.microsoft.com/office/drawing/2014/main" val="240071759"/>
                  </a:ext>
                </a:extLst>
              </a:tr>
              <a:tr h="370840">
                <a:tc>
                  <a:txBody>
                    <a:bodyPr/>
                    <a:lstStyle/>
                    <a:p>
                      <a:pPr algn="ctr"/>
                      <a:r>
                        <a:rPr lang="en-US" altLang="zh-CN" dirty="0"/>
                        <a:t>the[the]</a:t>
                      </a:r>
                      <a:endParaRPr lang="zh-CN" altLang="en-US" dirty="0"/>
                    </a:p>
                  </a:txBody>
                  <a:tcPr/>
                </a:tc>
                <a:extLst>
                  <a:ext uri="{0D108BD9-81ED-4DB2-BD59-A6C34878D82A}">
                    <a16:rowId xmlns:a16="http://schemas.microsoft.com/office/drawing/2014/main" val="1078915130"/>
                  </a:ext>
                </a:extLst>
              </a:tr>
              <a:tr h="370840">
                <a:tc>
                  <a:txBody>
                    <a:bodyPr/>
                    <a:lstStyle/>
                    <a:p>
                      <a:pPr algn="ctr"/>
                      <a:r>
                        <a:rPr lang="en-US" altLang="zh-CN" dirty="0"/>
                        <a:t>the[B-NP][B-VP]</a:t>
                      </a:r>
                      <a:endParaRPr lang="zh-CN" altLang="en-US" dirty="0"/>
                    </a:p>
                  </a:txBody>
                  <a:tcPr/>
                </a:tc>
                <a:extLst>
                  <a:ext uri="{0D108BD9-81ED-4DB2-BD59-A6C34878D82A}">
                    <a16:rowId xmlns:a16="http://schemas.microsoft.com/office/drawing/2014/main" val="1097118359"/>
                  </a:ext>
                </a:extLst>
              </a:tr>
              <a:tr h="370840">
                <a:tc>
                  <a:txBody>
                    <a:bodyPr/>
                    <a:lstStyle/>
                    <a:p>
                      <a:pPr algn="ctr"/>
                      <a:r>
                        <a:rPr lang="en-US" altLang="zh-CN" dirty="0"/>
                        <a:t>the[DT][VBZ]</a:t>
                      </a:r>
                      <a:endParaRPr lang="zh-CN" altLang="en-US" dirty="0"/>
                    </a:p>
                  </a:txBody>
                  <a:tcPr/>
                </a:tc>
                <a:extLst>
                  <a:ext uri="{0D108BD9-81ED-4DB2-BD59-A6C34878D82A}">
                    <a16:rowId xmlns:a16="http://schemas.microsoft.com/office/drawing/2014/main" val="1164524187"/>
                  </a:ext>
                </a:extLst>
              </a:tr>
            </a:tbl>
          </a:graphicData>
        </a:graphic>
      </p:graphicFrame>
      <p:sp>
        <p:nvSpPr>
          <p:cNvPr id="12" name="箭头: 左 11">
            <a:extLst>
              <a:ext uri="{FF2B5EF4-FFF2-40B4-BE49-F238E27FC236}">
                <a16:creationId xmlns:a16="http://schemas.microsoft.com/office/drawing/2014/main" id="{CF78235E-B3C8-4E47-B0D3-11ACA530D7EB}"/>
              </a:ext>
            </a:extLst>
          </p:cNvPr>
          <p:cNvSpPr/>
          <p:nvPr/>
        </p:nvSpPr>
        <p:spPr>
          <a:xfrm>
            <a:off x="4820261" y="3801633"/>
            <a:ext cx="530123" cy="383458"/>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6848064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5E7ADF-9271-4339-A37B-E8736C59EE36}"/>
              </a:ext>
            </a:extLst>
          </p:cNvPr>
          <p:cNvSpPr>
            <a:spLocks noGrp="1"/>
          </p:cNvSpPr>
          <p:nvPr>
            <p:ph type="title"/>
          </p:nvPr>
        </p:nvSpPr>
        <p:spPr/>
        <p:txBody>
          <a:bodyPr/>
          <a:lstStyle/>
          <a:p>
            <a:r>
              <a:rPr lang="en-US" altLang="zh-CN" dirty="0"/>
              <a:t>Conditional Random Fields</a:t>
            </a:r>
            <a:endParaRPr lang="zh-CN" altLang="en-US" dirty="0"/>
          </a:p>
        </p:txBody>
      </p:sp>
      <p:sp>
        <p:nvSpPr>
          <p:cNvPr id="3" name="内容占位符 2">
            <a:extLst>
              <a:ext uri="{FF2B5EF4-FFF2-40B4-BE49-F238E27FC236}">
                <a16:creationId xmlns:a16="http://schemas.microsoft.com/office/drawing/2014/main" id="{8D64D30A-9595-4D88-BA5B-926E57BCE49A}"/>
              </a:ext>
            </a:extLst>
          </p:cNvPr>
          <p:cNvSpPr>
            <a:spLocks noGrp="1"/>
          </p:cNvSpPr>
          <p:nvPr>
            <p:ph idx="1"/>
          </p:nvPr>
        </p:nvSpPr>
        <p:spPr/>
        <p:txBody>
          <a:bodyPr/>
          <a:lstStyle/>
          <a:p>
            <a:pPr algn="just"/>
            <a:r>
              <a:rPr lang="en-US" altLang="zh-CN" dirty="0"/>
              <a:t>CRF++</a:t>
            </a:r>
            <a:r>
              <a:rPr lang="zh-CN" altLang="en-US" dirty="0"/>
              <a:t>的步骤：</a:t>
            </a:r>
            <a:endParaRPr lang="en-US" altLang="zh-CN" dirty="0"/>
          </a:p>
          <a:p>
            <a:pPr lvl="1" algn="just"/>
            <a:r>
              <a:rPr lang="zh-CN" altLang="en-US" dirty="0"/>
              <a:t>通过特征模板提取特征，特征可以自定义；</a:t>
            </a:r>
            <a:endParaRPr lang="en-US" altLang="zh-CN" dirty="0"/>
          </a:p>
          <a:p>
            <a:pPr lvl="1" algn="just"/>
            <a:r>
              <a:rPr lang="zh-CN" altLang="en-US" dirty="0"/>
              <a:t>通过提取的特征集，计算每个样本的</a:t>
            </a:r>
            <a:r>
              <a:rPr lang="en-US" altLang="zh-CN" dirty="0"/>
              <a:t>CRF</a:t>
            </a:r>
            <a:r>
              <a:rPr lang="zh-CN" altLang="en-US" dirty="0"/>
              <a:t>概率；</a:t>
            </a:r>
            <a:endParaRPr lang="en-US" altLang="zh-CN" dirty="0"/>
          </a:p>
          <a:p>
            <a:pPr lvl="1" algn="just"/>
            <a:r>
              <a:rPr lang="zh-CN" altLang="en-US" dirty="0"/>
              <a:t>以交叉熵为损失函数，以梯度下降方法最小化损失函数，这对应着最大化样本的</a:t>
            </a:r>
            <a:r>
              <a:rPr lang="en-US" altLang="zh-CN" dirty="0"/>
              <a:t>CRF</a:t>
            </a:r>
            <a:r>
              <a:rPr lang="zh-CN" altLang="en-US" dirty="0"/>
              <a:t>概率；</a:t>
            </a:r>
            <a:endParaRPr lang="en-US" altLang="zh-CN" dirty="0"/>
          </a:p>
          <a:p>
            <a:pPr lvl="1" algn="just"/>
            <a:r>
              <a:rPr lang="zh-CN" altLang="en-US" dirty="0"/>
              <a:t>第三步的目标是更新特征的权重</a:t>
            </a:r>
            <a:r>
              <a:rPr lang="en-US" altLang="zh-CN" dirty="0"/>
              <a:t>λ</a:t>
            </a:r>
            <a:r>
              <a:rPr lang="zh-CN" altLang="en-US" dirty="0"/>
              <a:t>和</a:t>
            </a:r>
            <a:r>
              <a:rPr lang="en-US" altLang="zh-CN" dirty="0"/>
              <a:t>μ</a:t>
            </a:r>
            <a:r>
              <a:rPr lang="zh-CN" altLang="en-US" dirty="0"/>
              <a:t>；</a:t>
            </a:r>
            <a:endParaRPr lang="en-US" altLang="zh-CN" dirty="0"/>
          </a:p>
          <a:p>
            <a:pPr lvl="1" algn="just"/>
            <a:r>
              <a:rPr lang="zh-CN" altLang="en-US" dirty="0"/>
              <a:t>损失函数收敛，得到</a:t>
            </a:r>
            <a:r>
              <a:rPr lang="en-US" altLang="zh-CN" dirty="0"/>
              <a:t>CRF</a:t>
            </a:r>
            <a:r>
              <a:rPr lang="zh-CN" altLang="en-US" dirty="0"/>
              <a:t>模型，可以用于预测；</a:t>
            </a:r>
            <a:endParaRPr lang="en-US" altLang="zh-CN" dirty="0"/>
          </a:p>
          <a:p>
            <a:pPr lvl="1" algn="just"/>
            <a:r>
              <a:rPr lang="zh-CN" altLang="en-US" dirty="0"/>
              <a:t>使用维特比解码求解全局最优的标签序列。</a:t>
            </a:r>
            <a:endParaRPr lang="en-US" altLang="zh-CN" dirty="0"/>
          </a:p>
          <a:p>
            <a:pPr algn="just"/>
            <a:r>
              <a:rPr lang="zh-CN" altLang="en-US" dirty="0"/>
              <a:t>目前序列标注任务的</a:t>
            </a:r>
            <a:r>
              <a:rPr lang="en-US" altLang="zh-CN" dirty="0"/>
              <a:t>SOTA</a:t>
            </a:r>
            <a:r>
              <a:rPr lang="zh-CN" altLang="en-US" dirty="0"/>
              <a:t>模型是基于神经网络的</a:t>
            </a:r>
            <a:r>
              <a:rPr lang="en-US" altLang="zh-CN" dirty="0"/>
              <a:t>Bi-LSTM+CRF</a:t>
            </a:r>
            <a:r>
              <a:rPr lang="zh-CN" altLang="en-US" dirty="0"/>
              <a:t>，单纯使用</a:t>
            </a:r>
            <a:r>
              <a:rPr lang="en-US" altLang="zh-CN" dirty="0"/>
              <a:t>CRF</a:t>
            </a:r>
            <a:r>
              <a:rPr lang="zh-CN" altLang="en-US" dirty="0"/>
              <a:t>的情况比较少。</a:t>
            </a:r>
          </a:p>
        </p:txBody>
      </p:sp>
    </p:spTree>
    <p:extLst>
      <p:ext uri="{BB962C8B-B14F-4D97-AF65-F5344CB8AC3E}">
        <p14:creationId xmlns:p14="http://schemas.microsoft.com/office/powerpoint/2010/main" val="7982622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E1F8BF-5BF2-4703-9D74-39DDA7BC8665}"/>
              </a:ext>
            </a:extLst>
          </p:cNvPr>
          <p:cNvSpPr>
            <a:spLocks noGrp="1"/>
          </p:cNvSpPr>
          <p:nvPr>
            <p:ph type="title"/>
          </p:nvPr>
        </p:nvSpPr>
        <p:spPr/>
        <p:txBody>
          <a:bodyPr/>
          <a:lstStyle/>
          <a:p>
            <a:r>
              <a:rPr lang="en-US" altLang="zh-CN" dirty="0"/>
              <a:t>Conditional Random Fields</a:t>
            </a:r>
            <a:endParaRPr lang="zh-CN" altLang="en-US" dirty="0"/>
          </a:p>
        </p:txBody>
      </p:sp>
      <p:sp>
        <p:nvSpPr>
          <p:cNvPr id="3" name="内容占位符 2">
            <a:extLst>
              <a:ext uri="{FF2B5EF4-FFF2-40B4-BE49-F238E27FC236}">
                <a16:creationId xmlns:a16="http://schemas.microsoft.com/office/drawing/2014/main" id="{13F3144F-A42C-4907-B847-13CD026DE588}"/>
              </a:ext>
            </a:extLst>
          </p:cNvPr>
          <p:cNvSpPr>
            <a:spLocks noGrp="1"/>
          </p:cNvSpPr>
          <p:nvPr>
            <p:ph idx="1"/>
          </p:nvPr>
        </p:nvSpPr>
        <p:spPr>
          <a:xfrm>
            <a:off x="838200" y="1825625"/>
            <a:ext cx="5599235" cy="4351338"/>
          </a:xfrm>
        </p:spPr>
        <p:txBody>
          <a:bodyPr/>
          <a:lstStyle/>
          <a:p>
            <a:pPr algn="just"/>
            <a:r>
              <a:rPr lang="en-US" altLang="zh-CN" dirty="0" err="1"/>
              <a:t>Tensorflow</a:t>
            </a:r>
            <a:r>
              <a:rPr lang="zh-CN" altLang="en-US" dirty="0"/>
              <a:t>中实现的</a:t>
            </a:r>
            <a:r>
              <a:rPr lang="en-US" altLang="zh-CN" dirty="0"/>
              <a:t>CRF</a:t>
            </a:r>
            <a:r>
              <a:rPr lang="zh-CN" altLang="en-US" dirty="0"/>
              <a:t>与标准</a:t>
            </a:r>
            <a:r>
              <a:rPr lang="en-US" altLang="zh-CN" dirty="0"/>
              <a:t>CRF</a:t>
            </a:r>
            <a:r>
              <a:rPr lang="zh-CN" altLang="en-US" dirty="0"/>
              <a:t>不同：</a:t>
            </a:r>
            <a:endParaRPr lang="en-US" altLang="zh-CN" dirty="0"/>
          </a:p>
          <a:p>
            <a:pPr lvl="1" algn="just"/>
            <a:r>
              <a:rPr lang="zh-CN" altLang="en-US" dirty="0"/>
              <a:t>回忆</a:t>
            </a:r>
            <a:r>
              <a:rPr lang="en-US" altLang="zh-CN" dirty="0"/>
              <a:t>RNN+CRF</a:t>
            </a:r>
            <a:r>
              <a:rPr lang="zh-CN" altLang="en-US" dirty="0"/>
              <a:t>的网络结构：</a:t>
            </a:r>
            <a:endParaRPr lang="en-US" altLang="zh-CN" dirty="0"/>
          </a:p>
          <a:p>
            <a:pPr lvl="1" algn="just"/>
            <a:r>
              <a:rPr lang="en-US" altLang="zh-CN" dirty="0" err="1"/>
              <a:t>Tensorflow</a:t>
            </a:r>
            <a:r>
              <a:rPr lang="zh-CN" altLang="en-US" dirty="0"/>
              <a:t>中并不是通过统计样本中的特征求得特征集，而是直接将两种特征和其权重的乘积作为参数，在训练过程中自动学习；</a:t>
            </a:r>
            <a:endParaRPr lang="en-US" altLang="zh-CN" dirty="0"/>
          </a:p>
          <a:p>
            <a:pPr lvl="1" algn="just"/>
            <a:r>
              <a:rPr lang="en-US" altLang="zh-CN" dirty="0"/>
              <a:t>TF</a:t>
            </a:r>
            <a:r>
              <a:rPr lang="zh-CN" altLang="en-US" dirty="0"/>
              <a:t>将</a:t>
            </a:r>
            <a:r>
              <a:rPr lang="en-US" altLang="zh-CN" dirty="0"/>
              <a:t>RNN</a:t>
            </a:r>
            <a:r>
              <a:rPr lang="zh-CN" altLang="en-US" dirty="0"/>
              <a:t>的输出作为状态特征直接输入</a:t>
            </a:r>
            <a:r>
              <a:rPr lang="en-US" altLang="zh-CN" dirty="0"/>
              <a:t>CRF</a:t>
            </a:r>
            <a:r>
              <a:rPr lang="zh-CN" altLang="en-US" dirty="0"/>
              <a:t>中，</a:t>
            </a:r>
            <a:r>
              <a:rPr lang="en-US" altLang="zh-CN" dirty="0"/>
              <a:t>RNN</a:t>
            </a:r>
            <a:r>
              <a:rPr lang="zh-CN" altLang="en-US" dirty="0"/>
              <a:t>每步的输出的维度都是</a:t>
            </a:r>
            <a:r>
              <a:rPr lang="en-US" altLang="zh-CN" dirty="0"/>
              <a:t>CRF</a:t>
            </a:r>
            <a:r>
              <a:rPr lang="zh-CN" altLang="en-US" dirty="0"/>
              <a:t>的状态数量，代表当前词对每种状态的特征</a:t>
            </a:r>
            <a:r>
              <a:rPr lang="en-US" altLang="zh-CN" dirty="0"/>
              <a:t>s</a:t>
            </a:r>
            <a:r>
              <a:rPr lang="en-US" altLang="zh-CN" baseline="-25000" dirty="0"/>
              <a:t>t</a:t>
            </a:r>
            <a:r>
              <a:rPr lang="en-US" altLang="zh-CN" dirty="0"/>
              <a:t>(y</a:t>
            </a:r>
            <a:r>
              <a:rPr lang="en-US" altLang="zh-CN" baseline="-25000" dirty="0"/>
              <a:t>t</a:t>
            </a:r>
            <a:r>
              <a:rPr lang="en-US" altLang="zh-CN" dirty="0"/>
              <a:t>, x</a:t>
            </a:r>
            <a:r>
              <a:rPr lang="en-US" altLang="zh-CN" baseline="-25000" dirty="0"/>
              <a:t>t</a:t>
            </a:r>
            <a:r>
              <a:rPr lang="en-US" altLang="zh-CN" dirty="0"/>
              <a:t>)</a:t>
            </a:r>
            <a:r>
              <a:rPr lang="zh-CN" altLang="en-US" dirty="0"/>
              <a:t>；</a:t>
            </a:r>
            <a:endParaRPr lang="en-US" altLang="zh-CN" dirty="0"/>
          </a:p>
        </p:txBody>
      </p:sp>
      <p:pic>
        <p:nvPicPr>
          <p:cNvPr id="5" name="图片 4" descr="图片包含 钟表, 物体, 游戏机&#10;&#10;描述已自动生成">
            <a:extLst>
              <a:ext uri="{FF2B5EF4-FFF2-40B4-BE49-F238E27FC236}">
                <a16:creationId xmlns:a16="http://schemas.microsoft.com/office/drawing/2014/main" id="{EC6C0E33-8F6F-4359-A268-7BA395EBFA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7435" y="2431004"/>
            <a:ext cx="5039501" cy="1501920"/>
          </a:xfrm>
          <a:prstGeom prst="rect">
            <a:avLst/>
          </a:prstGeom>
        </p:spPr>
      </p:pic>
      <p:pic>
        <p:nvPicPr>
          <p:cNvPr id="6" name="图片 5" descr="图片包含 游戏机, 钟表&#10;&#10;描述已自动生成">
            <a:extLst>
              <a:ext uri="{FF2B5EF4-FFF2-40B4-BE49-F238E27FC236}">
                <a16:creationId xmlns:a16="http://schemas.microsoft.com/office/drawing/2014/main" id="{B61A9EEB-E41C-47E9-92EA-8A22DCD48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5922" y="4970206"/>
            <a:ext cx="3911014" cy="688872"/>
          </a:xfrm>
          <a:prstGeom prst="rect">
            <a:avLst/>
          </a:prstGeom>
        </p:spPr>
      </p:pic>
      <p:sp>
        <p:nvSpPr>
          <p:cNvPr id="7" name="矩形 6">
            <a:extLst>
              <a:ext uri="{FF2B5EF4-FFF2-40B4-BE49-F238E27FC236}">
                <a16:creationId xmlns:a16="http://schemas.microsoft.com/office/drawing/2014/main" id="{9E145135-536B-4622-B55E-E058A26FB280}"/>
              </a:ext>
            </a:extLst>
          </p:cNvPr>
          <p:cNvSpPr/>
          <p:nvPr/>
        </p:nvSpPr>
        <p:spPr>
          <a:xfrm>
            <a:off x="7556323" y="2934929"/>
            <a:ext cx="3920613" cy="494071"/>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57486382-3500-4A99-9C75-14F03F004D97}"/>
              </a:ext>
            </a:extLst>
          </p:cNvPr>
          <p:cNvCxnSpPr>
            <a:stCxn id="7" idx="2"/>
          </p:cNvCxnSpPr>
          <p:nvPr/>
        </p:nvCxnSpPr>
        <p:spPr>
          <a:xfrm>
            <a:off x="9516630" y="3429000"/>
            <a:ext cx="1431822" cy="154120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614510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B627EE-0DFA-411D-9A8B-BC4520A4266C}"/>
              </a:ext>
            </a:extLst>
          </p:cNvPr>
          <p:cNvSpPr>
            <a:spLocks noGrp="1"/>
          </p:cNvSpPr>
          <p:nvPr>
            <p:ph type="title"/>
          </p:nvPr>
        </p:nvSpPr>
        <p:spPr/>
        <p:txBody>
          <a:bodyPr/>
          <a:lstStyle/>
          <a:p>
            <a:r>
              <a:rPr lang="en-US" altLang="zh-CN" dirty="0"/>
              <a:t>Conditional Random Fields</a:t>
            </a:r>
            <a:endParaRPr lang="zh-CN" altLang="en-US" dirty="0"/>
          </a:p>
        </p:txBody>
      </p:sp>
      <p:sp>
        <p:nvSpPr>
          <p:cNvPr id="3" name="内容占位符 2">
            <a:extLst>
              <a:ext uri="{FF2B5EF4-FFF2-40B4-BE49-F238E27FC236}">
                <a16:creationId xmlns:a16="http://schemas.microsoft.com/office/drawing/2014/main" id="{89C64CF9-8832-46F9-8027-5FBD8973BE7E}"/>
              </a:ext>
            </a:extLst>
          </p:cNvPr>
          <p:cNvSpPr>
            <a:spLocks noGrp="1"/>
          </p:cNvSpPr>
          <p:nvPr>
            <p:ph idx="1"/>
          </p:nvPr>
        </p:nvSpPr>
        <p:spPr/>
        <p:txBody>
          <a:bodyPr/>
          <a:lstStyle/>
          <a:p>
            <a:pPr algn="just"/>
            <a:r>
              <a:rPr lang="en-US" altLang="zh-CN" dirty="0" err="1"/>
              <a:t>Tensorflow</a:t>
            </a:r>
            <a:r>
              <a:rPr lang="zh-CN" altLang="en-US" dirty="0"/>
              <a:t>中实现的</a:t>
            </a:r>
            <a:r>
              <a:rPr lang="en-US" altLang="zh-CN" dirty="0"/>
              <a:t>CRF</a:t>
            </a:r>
            <a:r>
              <a:rPr lang="zh-CN" altLang="en-US" dirty="0"/>
              <a:t>与标准</a:t>
            </a:r>
            <a:r>
              <a:rPr lang="en-US" altLang="zh-CN" dirty="0"/>
              <a:t>CRF</a:t>
            </a:r>
            <a:r>
              <a:rPr lang="zh-CN" altLang="en-US" dirty="0"/>
              <a:t>不同：</a:t>
            </a:r>
            <a:endParaRPr lang="en-US" altLang="zh-CN" dirty="0"/>
          </a:p>
          <a:p>
            <a:pPr lvl="1" algn="just"/>
            <a:r>
              <a:rPr lang="en-US" altLang="zh-CN" dirty="0"/>
              <a:t>TF</a:t>
            </a:r>
            <a:r>
              <a:rPr lang="zh-CN" altLang="en-US" dirty="0"/>
              <a:t>初始化转移特征矩阵，矩阵中的参数代表状态</a:t>
            </a:r>
            <a:r>
              <a:rPr lang="en-US" altLang="zh-CN" dirty="0"/>
              <a:t>i</a:t>
            </a:r>
            <a:r>
              <a:rPr lang="zh-CN" altLang="en-US" dirty="0"/>
              <a:t>至状态</a:t>
            </a:r>
            <a:r>
              <a:rPr lang="en-US" altLang="zh-CN" dirty="0"/>
              <a:t>j</a:t>
            </a:r>
            <a:r>
              <a:rPr lang="zh-CN" altLang="en-US" dirty="0"/>
              <a:t>的转移特征，通过</a:t>
            </a:r>
            <a:r>
              <a:rPr lang="en-US" altLang="zh-CN" dirty="0"/>
              <a:t>SGD</a:t>
            </a:r>
            <a:r>
              <a:rPr lang="zh-CN" altLang="en-US" dirty="0"/>
              <a:t>自动学习；</a:t>
            </a:r>
            <a:endParaRPr lang="en-US" altLang="zh-CN" dirty="0"/>
          </a:p>
          <a:p>
            <a:pPr lvl="1" algn="just"/>
            <a:r>
              <a:rPr lang="zh-CN" altLang="en-US" dirty="0"/>
              <a:t>需要注意的是，</a:t>
            </a:r>
            <a:r>
              <a:rPr lang="en-US" altLang="zh-CN" dirty="0"/>
              <a:t>TF</a:t>
            </a:r>
            <a:r>
              <a:rPr lang="zh-CN" altLang="en-US" dirty="0"/>
              <a:t>仅定义了一个转移特征矩阵，该矩阵由所有当前词共享；这与</a:t>
            </a:r>
            <a:r>
              <a:rPr lang="en-US" altLang="zh-CN" dirty="0"/>
              <a:t>CRF++</a:t>
            </a:r>
            <a:r>
              <a:rPr lang="zh-CN" altLang="en-US" dirty="0"/>
              <a:t>和标准</a:t>
            </a:r>
            <a:r>
              <a:rPr lang="en-US" altLang="zh-CN" dirty="0"/>
              <a:t>CRF</a:t>
            </a:r>
            <a:r>
              <a:rPr lang="zh-CN" altLang="en-US" dirty="0"/>
              <a:t>的基于当前词的转移特征矩阵都不同；这点大大简化了</a:t>
            </a:r>
            <a:r>
              <a:rPr lang="en-US" altLang="zh-CN" dirty="0"/>
              <a:t>CRF</a:t>
            </a:r>
            <a:r>
              <a:rPr lang="zh-CN" altLang="en-US" dirty="0"/>
              <a:t>的计算复杂度，同时降低了语料的稀疏性问题；但这也削弱了</a:t>
            </a:r>
            <a:r>
              <a:rPr lang="en-US" altLang="zh-CN" dirty="0"/>
              <a:t>CRF</a:t>
            </a:r>
            <a:r>
              <a:rPr lang="zh-CN" altLang="en-US" dirty="0"/>
              <a:t>的表现能力，尤其是在有超大语料库的时候。</a:t>
            </a:r>
            <a:endParaRPr lang="en-US" altLang="zh-CN" dirty="0"/>
          </a:p>
          <a:p>
            <a:pPr lvl="1" algn="just"/>
            <a:endParaRPr lang="en-US" altLang="zh-CN" dirty="0"/>
          </a:p>
          <a:p>
            <a:pPr algn="just"/>
            <a:r>
              <a:rPr lang="zh-CN" altLang="en-US" dirty="0"/>
              <a:t>目前</a:t>
            </a:r>
            <a:r>
              <a:rPr lang="en-US" altLang="zh-CN" dirty="0"/>
              <a:t>SOTA</a:t>
            </a:r>
            <a:r>
              <a:rPr lang="zh-CN" altLang="en-US" dirty="0"/>
              <a:t>的序列标注模型是</a:t>
            </a:r>
            <a:r>
              <a:rPr lang="en-US" altLang="zh-CN" dirty="0" err="1"/>
              <a:t>Bert+CRF</a:t>
            </a:r>
            <a:r>
              <a:rPr lang="zh-CN" altLang="en-US" dirty="0"/>
              <a:t>，相比</a:t>
            </a:r>
            <a:r>
              <a:rPr lang="en-US" altLang="zh-CN" dirty="0"/>
              <a:t>LSTM</a:t>
            </a:r>
            <a:r>
              <a:rPr lang="zh-CN" altLang="en-US" dirty="0"/>
              <a:t>等</a:t>
            </a:r>
            <a:r>
              <a:rPr lang="en-US" altLang="zh-CN" dirty="0"/>
              <a:t>RNN</a:t>
            </a:r>
            <a:r>
              <a:rPr lang="zh-CN" altLang="en-US" dirty="0"/>
              <a:t>类模型，</a:t>
            </a:r>
            <a:r>
              <a:rPr lang="en-US" altLang="zh-CN" dirty="0"/>
              <a:t>Bert</a:t>
            </a:r>
            <a:r>
              <a:rPr lang="zh-CN" altLang="en-US" dirty="0"/>
              <a:t>等</a:t>
            </a:r>
            <a:r>
              <a:rPr lang="en-US" altLang="zh-CN" dirty="0"/>
              <a:t>Transformer</a:t>
            </a:r>
            <a:r>
              <a:rPr lang="zh-CN" altLang="en-US" dirty="0"/>
              <a:t>类模型无论在编码语义能力方面还是计算效率方面都有更明显的优势。</a:t>
            </a:r>
          </a:p>
        </p:txBody>
      </p:sp>
    </p:spTree>
    <p:extLst>
      <p:ext uri="{BB962C8B-B14F-4D97-AF65-F5344CB8AC3E}">
        <p14:creationId xmlns:p14="http://schemas.microsoft.com/office/powerpoint/2010/main" val="5700864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FE262-B743-400B-85D6-54F791F8468E}"/>
              </a:ext>
            </a:extLst>
          </p:cNvPr>
          <p:cNvSpPr>
            <a:spLocks noGrp="1"/>
          </p:cNvSpPr>
          <p:nvPr>
            <p:ph type="title"/>
          </p:nvPr>
        </p:nvSpPr>
        <p:spPr/>
        <p:txBody>
          <a:bodyPr/>
          <a:lstStyle/>
          <a:p>
            <a:r>
              <a:rPr lang="en-US" altLang="zh-CN" dirty="0"/>
              <a:t>Conditional Random Fields</a:t>
            </a:r>
            <a:endParaRPr lang="zh-CN" altLang="en-US" dirty="0"/>
          </a:p>
        </p:txBody>
      </p:sp>
      <p:sp>
        <p:nvSpPr>
          <p:cNvPr id="3" name="内容占位符 2">
            <a:extLst>
              <a:ext uri="{FF2B5EF4-FFF2-40B4-BE49-F238E27FC236}">
                <a16:creationId xmlns:a16="http://schemas.microsoft.com/office/drawing/2014/main" id="{EC50FCDA-7DD4-45B8-AD75-FA1EDEFB30A6}"/>
              </a:ext>
            </a:extLst>
          </p:cNvPr>
          <p:cNvSpPr>
            <a:spLocks noGrp="1"/>
          </p:cNvSpPr>
          <p:nvPr>
            <p:ph idx="1"/>
          </p:nvPr>
        </p:nvSpPr>
        <p:spPr/>
        <p:txBody>
          <a:bodyPr/>
          <a:lstStyle/>
          <a:p>
            <a:r>
              <a:rPr lang="zh-CN" altLang="en-US" dirty="0"/>
              <a:t>最后，我们总结下</a:t>
            </a:r>
            <a:r>
              <a:rPr lang="en-US" altLang="zh-CN" dirty="0"/>
              <a:t>HMM</a:t>
            </a:r>
            <a:r>
              <a:rPr lang="zh-CN" altLang="en-US" dirty="0"/>
              <a:t>、</a:t>
            </a:r>
            <a:r>
              <a:rPr lang="en-US" altLang="zh-CN" dirty="0"/>
              <a:t>MEMM</a:t>
            </a:r>
            <a:r>
              <a:rPr lang="zh-CN" altLang="en-US" dirty="0"/>
              <a:t>和</a:t>
            </a:r>
            <a:r>
              <a:rPr lang="en-US" altLang="zh-CN" dirty="0"/>
              <a:t>CRF</a:t>
            </a:r>
            <a:r>
              <a:rPr lang="zh-CN" altLang="en-US" dirty="0"/>
              <a:t>的联系和区别：</a:t>
            </a:r>
          </a:p>
        </p:txBody>
      </p:sp>
      <p:pic>
        <p:nvPicPr>
          <p:cNvPr id="5" name="图片 4" descr="图片包含 游戏机&#10;&#10;描述已自动生成">
            <a:extLst>
              <a:ext uri="{FF2B5EF4-FFF2-40B4-BE49-F238E27FC236}">
                <a16:creationId xmlns:a16="http://schemas.microsoft.com/office/drawing/2014/main" id="{174B28B9-AE6C-4902-BA4D-552EB3902C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6441" y="2516761"/>
            <a:ext cx="9879117" cy="3976114"/>
          </a:xfrm>
          <a:prstGeom prst="rect">
            <a:avLst/>
          </a:prstGeom>
        </p:spPr>
      </p:pic>
    </p:spTree>
    <p:extLst>
      <p:ext uri="{BB962C8B-B14F-4D97-AF65-F5344CB8AC3E}">
        <p14:creationId xmlns:p14="http://schemas.microsoft.com/office/powerpoint/2010/main" val="833643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904AAD-2881-4AD6-8E32-14F04AEBAC2E}"/>
              </a:ext>
            </a:extLst>
          </p:cNvPr>
          <p:cNvSpPr>
            <a:spLocks noGrp="1"/>
          </p:cNvSpPr>
          <p:nvPr>
            <p:ph type="title"/>
          </p:nvPr>
        </p:nvSpPr>
        <p:spPr/>
        <p:txBody>
          <a:bodyPr/>
          <a:lstStyle/>
          <a:p>
            <a:r>
              <a:rPr lang="en-US" altLang="zh-CN" dirty="0"/>
              <a:t>Conditional Random Fields</a:t>
            </a:r>
            <a:endParaRPr lang="zh-CN" altLang="en-US" dirty="0"/>
          </a:p>
        </p:txBody>
      </p:sp>
      <p:sp>
        <p:nvSpPr>
          <p:cNvPr id="3" name="内容占位符 2">
            <a:extLst>
              <a:ext uri="{FF2B5EF4-FFF2-40B4-BE49-F238E27FC236}">
                <a16:creationId xmlns:a16="http://schemas.microsoft.com/office/drawing/2014/main" id="{5425FD49-481E-4DBD-B2AC-F1A5E90FC0E6}"/>
              </a:ext>
            </a:extLst>
          </p:cNvPr>
          <p:cNvSpPr>
            <a:spLocks noGrp="1"/>
          </p:cNvSpPr>
          <p:nvPr>
            <p:ph idx="1"/>
          </p:nvPr>
        </p:nvSpPr>
        <p:spPr/>
        <p:txBody>
          <a:bodyPr/>
          <a:lstStyle/>
          <a:p>
            <a:pPr algn="just"/>
            <a:r>
              <a:rPr lang="zh-CN" altLang="en-US" dirty="0"/>
              <a:t>最后，我们总结下</a:t>
            </a:r>
            <a:r>
              <a:rPr lang="en-US" altLang="zh-CN" dirty="0"/>
              <a:t>HMM</a:t>
            </a:r>
            <a:r>
              <a:rPr lang="zh-CN" altLang="en-US" dirty="0"/>
              <a:t>、</a:t>
            </a:r>
            <a:r>
              <a:rPr lang="en-US" altLang="zh-CN" dirty="0"/>
              <a:t>MEMM</a:t>
            </a:r>
            <a:r>
              <a:rPr lang="zh-CN" altLang="en-US" dirty="0"/>
              <a:t>和</a:t>
            </a:r>
            <a:r>
              <a:rPr lang="en-US" altLang="zh-CN" dirty="0"/>
              <a:t>CRF</a:t>
            </a:r>
            <a:r>
              <a:rPr lang="zh-CN" altLang="en-US" dirty="0"/>
              <a:t>的联系和区别：</a:t>
            </a:r>
          </a:p>
          <a:p>
            <a:pPr lvl="1" algn="just"/>
            <a:r>
              <a:rPr lang="en-US" altLang="zh-CN" dirty="0"/>
              <a:t>HMM</a:t>
            </a:r>
            <a:r>
              <a:rPr lang="zh-CN" altLang="en-US" dirty="0"/>
              <a:t>有两个假设：当前状态仅和前一个状态有关，当前观察仅和当前状态有关；这种假设与语言的内在属性相差较大，因为序列标注问题往往很大程度依赖于上下文，还有些语言现象可能出现远距离依赖；</a:t>
            </a:r>
            <a:r>
              <a:rPr lang="en-US" altLang="zh-CN" dirty="0"/>
              <a:t>HMM</a:t>
            </a:r>
            <a:r>
              <a:rPr lang="zh-CN" altLang="en-US" dirty="0"/>
              <a:t>将状态看作是观察的原因，在求解</a:t>
            </a:r>
            <a:r>
              <a:rPr lang="en-US" altLang="zh-CN" dirty="0"/>
              <a:t>HMM</a:t>
            </a:r>
            <a:r>
              <a:rPr lang="zh-CN" altLang="en-US" dirty="0"/>
              <a:t>的过程中学习到显变量和隐变量的联合概率，是一种生成模型；</a:t>
            </a:r>
            <a:endParaRPr lang="en-US" altLang="zh-CN" dirty="0"/>
          </a:p>
          <a:p>
            <a:pPr lvl="1" algn="just"/>
            <a:r>
              <a:rPr lang="en-US" altLang="zh-CN" dirty="0"/>
              <a:t>MEMM</a:t>
            </a:r>
            <a:r>
              <a:rPr lang="zh-CN" altLang="en-US" dirty="0"/>
              <a:t>改变</a:t>
            </a:r>
            <a:r>
              <a:rPr lang="en-US" altLang="zh-CN" dirty="0"/>
              <a:t>HMM</a:t>
            </a:r>
            <a:r>
              <a:rPr lang="zh-CN" altLang="en-US" dirty="0"/>
              <a:t>的假设，认为当前状态是由前一个状态、当前显变量和任意的额外特征导致的；由于引入额外特征，所以显变量之间不再是相互独立，而是作为额外特征相互影响；</a:t>
            </a:r>
            <a:r>
              <a:rPr lang="en-US" altLang="zh-CN" dirty="0"/>
              <a:t>MEMM</a:t>
            </a:r>
            <a:r>
              <a:rPr lang="zh-CN" altLang="en-US" dirty="0"/>
              <a:t>直接求解条件概率，是一种判别模型，且</a:t>
            </a:r>
            <a:r>
              <a:rPr lang="en-US" altLang="zh-CN" dirty="0"/>
              <a:t>MEMM</a:t>
            </a:r>
            <a:r>
              <a:rPr lang="zh-CN" altLang="en-US" dirty="0"/>
              <a:t>在求解过程中是进行局部规范化，因而容易出现标签偏置的情况。</a:t>
            </a:r>
          </a:p>
        </p:txBody>
      </p:sp>
    </p:spTree>
    <p:extLst>
      <p:ext uri="{BB962C8B-B14F-4D97-AF65-F5344CB8AC3E}">
        <p14:creationId xmlns:p14="http://schemas.microsoft.com/office/powerpoint/2010/main" val="15133937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3DD4B-8926-40C7-9D9D-FF062DF9D8DF}"/>
              </a:ext>
            </a:extLst>
          </p:cNvPr>
          <p:cNvSpPr>
            <a:spLocks noGrp="1"/>
          </p:cNvSpPr>
          <p:nvPr>
            <p:ph type="title"/>
          </p:nvPr>
        </p:nvSpPr>
        <p:spPr/>
        <p:txBody>
          <a:bodyPr/>
          <a:lstStyle/>
          <a:p>
            <a:r>
              <a:rPr lang="en-US" altLang="zh-CN" dirty="0"/>
              <a:t>Conditional Random Fields</a:t>
            </a:r>
            <a:endParaRPr lang="zh-CN" altLang="en-US" dirty="0"/>
          </a:p>
        </p:txBody>
      </p:sp>
      <p:sp>
        <p:nvSpPr>
          <p:cNvPr id="3" name="内容占位符 2">
            <a:extLst>
              <a:ext uri="{FF2B5EF4-FFF2-40B4-BE49-F238E27FC236}">
                <a16:creationId xmlns:a16="http://schemas.microsoft.com/office/drawing/2014/main" id="{6B3FEE9F-06B0-4D3A-A8F0-801310480AAB}"/>
              </a:ext>
            </a:extLst>
          </p:cNvPr>
          <p:cNvSpPr>
            <a:spLocks noGrp="1"/>
          </p:cNvSpPr>
          <p:nvPr>
            <p:ph idx="1"/>
          </p:nvPr>
        </p:nvSpPr>
        <p:spPr/>
        <p:txBody>
          <a:bodyPr/>
          <a:lstStyle/>
          <a:p>
            <a:pPr algn="just"/>
            <a:r>
              <a:rPr lang="zh-CN" altLang="en-US" dirty="0"/>
              <a:t>最后，我们总结下</a:t>
            </a:r>
            <a:r>
              <a:rPr lang="en-US" altLang="zh-CN" dirty="0"/>
              <a:t>HMM</a:t>
            </a:r>
            <a:r>
              <a:rPr lang="zh-CN" altLang="en-US" dirty="0"/>
              <a:t>、</a:t>
            </a:r>
            <a:r>
              <a:rPr lang="en-US" altLang="zh-CN" dirty="0"/>
              <a:t>MEMM</a:t>
            </a:r>
            <a:r>
              <a:rPr lang="zh-CN" altLang="en-US" dirty="0"/>
              <a:t>和</a:t>
            </a:r>
            <a:r>
              <a:rPr lang="en-US" altLang="zh-CN" dirty="0"/>
              <a:t>CRF</a:t>
            </a:r>
            <a:r>
              <a:rPr lang="zh-CN" altLang="en-US" dirty="0"/>
              <a:t>的联系和区别：</a:t>
            </a:r>
          </a:p>
          <a:p>
            <a:pPr lvl="1" algn="just"/>
            <a:r>
              <a:rPr lang="en-US" altLang="zh-CN" dirty="0"/>
              <a:t>CRF</a:t>
            </a:r>
            <a:r>
              <a:rPr lang="zh-CN" altLang="en-US" dirty="0"/>
              <a:t>进一步改变</a:t>
            </a:r>
            <a:r>
              <a:rPr lang="en-US" altLang="zh-CN" dirty="0"/>
              <a:t>HMM</a:t>
            </a:r>
            <a:r>
              <a:rPr lang="zh-CN" altLang="en-US" dirty="0"/>
              <a:t>和</a:t>
            </a:r>
            <a:r>
              <a:rPr lang="en-US" altLang="zh-CN" dirty="0"/>
              <a:t>MEMM</a:t>
            </a:r>
            <a:r>
              <a:rPr lang="zh-CN" altLang="en-US" dirty="0"/>
              <a:t>的假设，认为全部观察对每个状态都是相互影响的，且每个状态与每个与之关联的状态都相互影响；</a:t>
            </a:r>
            <a:r>
              <a:rPr lang="en-US" altLang="zh-CN" dirty="0"/>
              <a:t>CRF</a:t>
            </a:r>
            <a:r>
              <a:rPr lang="zh-CN" altLang="en-US" dirty="0"/>
              <a:t>在求解过程中考虑特征的全局分布，并且进行序列整体的规范化，更容易得到全局优化的最大概率路径，解决了</a:t>
            </a:r>
            <a:r>
              <a:rPr lang="en-US" altLang="zh-CN" dirty="0"/>
              <a:t>MEMM</a:t>
            </a:r>
            <a:r>
              <a:rPr lang="zh-CN" altLang="en-US" dirty="0"/>
              <a:t>的标签偏置的现象；</a:t>
            </a:r>
            <a:r>
              <a:rPr lang="en-US" altLang="zh-CN" dirty="0"/>
              <a:t>CRF</a:t>
            </a:r>
            <a:r>
              <a:rPr lang="zh-CN" altLang="en-US" dirty="0"/>
              <a:t>也是直接求解条件概率，是一种判别模型；</a:t>
            </a:r>
            <a:endParaRPr lang="en-US" altLang="zh-CN" dirty="0"/>
          </a:p>
          <a:p>
            <a:pPr lvl="1" algn="just"/>
            <a:r>
              <a:rPr lang="zh-CN" altLang="en-US" dirty="0"/>
              <a:t>从概率图的角度来看，</a:t>
            </a:r>
            <a:r>
              <a:rPr lang="en-US" altLang="zh-CN" dirty="0"/>
              <a:t>HMM</a:t>
            </a:r>
            <a:r>
              <a:rPr lang="zh-CN" altLang="en-US" dirty="0"/>
              <a:t>和</a:t>
            </a:r>
            <a:r>
              <a:rPr lang="en-US" altLang="zh-CN" dirty="0"/>
              <a:t>MEMM</a:t>
            </a:r>
            <a:r>
              <a:rPr lang="zh-CN" altLang="en-US" dirty="0"/>
              <a:t>都是有向概率图模型，对变量之间的因果关系建模；而</a:t>
            </a:r>
            <a:r>
              <a:rPr lang="en-US" altLang="zh-CN" dirty="0"/>
              <a:t>CRF</a:t>
            </a:r>
            <a:r>
              <a:rPr lang="zh-CN" altLang="en-US" dirty="0"/>
              <a:t>是无向概率图模型，对变量之间的关联关系建模，其可解释性不如</a:t>
            </a:r>
            <a:r>
              <a:rPr lang="en-US" altLang="zh-CN" dirty="0"/>
              <a:t>HMM</a:t>
            </a:r>
            <a:r>
              <a:rPr lang="zh-CN" altLang="en-US" dirty="0"/>
              <a:t>和</a:t>
            </a:r>
            <a:r>
              <a:rPr lang="en-US" altLang="zh-CN" dirty="0"/>
              <a:t>MEMM</a:t>
            </a:r>
            <a:r>
              <a:rPr lang="zh-CN" altLang="en-US" dirty="0"/>
              <a:t>；</a:t>
            </a:r>
            <a:endParaRPr lang="en-US" altLang="zh-CN" dirty="0"/>
          </a:p>
          <a:p>
            <a:pPr lvl="1" algn="just"/>
            <a:endParaRPr lang="en-US" altLang="zh-CN" dirty="0"/>
          </a:p>
        </p:txBody>
      </p:sp>
    </p:spTree>
    <p:extLst>
      <p:ext uri="{BB962C8B-B14F-4D97-AF65-F5344CB8AC3E}">
        <p14:creationId xmlns:p14="http://schemas.microsoft.com/office/powerpoint/2010/main" val="14634488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E557E2-A3F5-4869-8F55-90AF2F03E6D7}"/>
              </a:ext>
            </a:extLst>
          </p:cNvPr>
          <p:cNvSpPr>
            <a:spLocks noGrp="1"/>
          </p:cNvSpPr>
          <p:nvPr>
            <p:ph type="title"/>
          </p:nvPr>
        </p:nvSpPr>
        <p:spPr/>
        <p:txBody>
          <a:bodyPr/>
          <a:lstStyle/>
          <a:p>
            <a:r>
              <a:rPr lang="en-US" altLang="zh-CN" dirty="0"/>
              <a:t>RNNs for Sequence Classification</a:t>
            </a:r>
            <a:endParaRPr lang="zh-CN" altLang="en-US" dirty="0"/>
          </a:p>
        </p:txBody>
      </p:sp>
      <p:sp>
        <p:nvSpPr>
          <p:cNvPr id="3" name="内容占位符 2">
            <a:extLst>
              <a:ext uri="{FF2B5EF4-FFF2-40B4-BE49-F238E27FC236}">
                <a16:creationId xmlns:a16="http://schemas.microsoft.com/office/drawing/2014/main" id="{5CBD9239-F0F4-4A95-839A-43CCF780E520}"/>
              </a:ext>
            </a:extLst>
          </p:cNvPr>
          <p:cNvSpPr>
            <a:spLocks noGrp="1"/>
          </p:cNvSpPr>
          <p:nvPr>
            <p:ph idx="1"/>
          </p:nvPr>
        </p:nvSpPr>
        <p:spPr>
          <a:xfrm>
            <a:off x="838200" y="1825625"/>
            <a:ext cx="4058265" cy="4351338"/>
          </a:xfrm>
        </p:spPr>
        <p:txBody>
          <a:bodyPr>
            <a:normAutofit/>
          </a:bodyPr>
          <a:lstStyle/>
          <a:p>
            <a:pPr algn="just"/>
            <a:r>
              <a:rPr lang="en-US" altLang="zh-CN" sz="2600" dirty="0"/>
              <a:t>RNN</a:t>
            </a:r>
            <a:r>
              <a:rPr lang="zh-CN" altLang="en-US" sz="2600" dirty="0"/>
              <a:t>除了用于序列标注任务，还可以用于文本分类任务，例如情感分类任务；其模型架构如右图；</a:t>
            </a:r>
            <a:endParaRPr lang="en-US" altLang="zh-CN" sz="2600" dirty="0"/>
          </a:p>
          <a:p>
            <a:pPr algn="just"/>
            <a:r>
              <a:rPr lang="zh-CN" altLang="en-US" sz="2600" dirty="0"/>
              <a:t>模型将最后一步的隐变量视为编码整个序列信息的语义向量，用于</a:t>
            </a:r>
            <a:r>
              <a:rPr lang="en-US" altLang="zh-CN" sz="2600" dirty="0"/>
              <a:t>FF</a:t>
            </a:r>
            <a:r>
              <a:rPr lang="zh-CN" altLang="en-US" sz="2600" dirty="0"/>
              <a:t>的分类任务；</a:t>
            </a:r>
            <a:endParaRPr lang="en-US" altLang="zh-CN" sz="2600" dirty="0"/>
          </a:p>
          <a:p>
            <a:pPr algn="just"/>
            <a:r>
              <a:rPr lang="zh-CN" altLang="en-US" sz="2600" dirty="0"/>
              <a:t>这种从原始输入到最终结果的训练，成为端到端训练</a:t>
            </a:r>
            <a:r>
              <a:rPr lang="en-US" altLang="zh-CN" sz="2600" dirty="0"/>
              <a:t>(end=to-end training)</a:t>
            </a:r>
            <a:r>
              <a:rPr lang="zh-CN" altLang="en-US" sz="2600" dirty="0"/>
              <a:t>。</a:t>
            </a:r>
          </a:p>
        </p:txBody>
      </p:sp>
      <p:pic>
        <p:nvPicPr>
          <p:cNvPr id="5" name="图片 4" descr="手机屏幕截图&#10;&#10;描述已自动生成">
            <a:extLst>
              <a:ext uri="{FF2B5EF4-FFF2-40B4-BE49-F238E27FC236}">
                <a16:creationId xmlns:a16="http://schemas.microsoft.com/office/drawing/2014/main" id="{0614AC46-A5F6-482B-9BC0-1B3EF1AE5F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3947" y="1628126"/>
            <a:ext cx="7034799" cy="5148964"/>
          </a:xfrm>
          <a:prstGeom prst="rect">
            <a:avLst/>
          </a:prstGeom>
        </p:spPr>
      </p:pic>
    </p:spTree>
    <p:extLst>
      <p:ext uri="{BB962C8B-B14F-4D97-AF65-F5344CB8AC3E}">
        <p14:creationId xmlns:p14="http://schemas.microsoft.com/office/powerpoint/2010/main" val="17467474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F3F851-7D21-4F33-BC8E-B7F84477356F}"/>
              </a:ext>
            </a:extLst>
          </p:cNvPr>
          <p:cNvSpPr>
            <a:spLocks noGrp="1"/>
          </p:cNvSpPr>
          <p:nvPr>
            <p:ph type="title"/>
          </p:nvPr>
        </p:nvSpPr>
        <p:spPr/>
        <p:txBody>
          <a:bodyPr>
            <a:normAutofit/>
          </a:bodyPr>
          <a:lstStyle/>
          <a:p>
            <a:r>
              <a:rPr lang="en-US" altLang="zh-CN" sz="4000" dirty="0"/>
              <a:t>Deep Networks: Stacked and Bidirectional RNNs</a:t>
            </a:r>
            <a:endParaRPr lang="zh-CN" altLang="en-US" sz="4000" dirty="0"/>
          </a:p>
        </p:txBody>
      </p:sp>
      <p:sp>
        <p:nvSpPr>
          <p:cNvPr id="3" name="内容占位符 2">
            <a:extLst>
              <a:ext uri="{FF2B5EF4-FFF2-40B4-BE49-F238E27FC236}">
                <a16:creationId xmlns:a16="http://schemas.microsoft.com/office/drawing/2014/main" id="{6C74FAAB-EA69-4EE1-A2FA-F692706936E5}"/>
              </a:ext>
            </a:extLst>
          </p:cNvPr>
          <p:cNvSpPr>
            <a:spLocks noGrp="1"/>
          </p:cNvSpPr>
          <p:nvPr>
            <p:ph idx="1"/>
          </p:nvPr>
        </p:nvSpPr>
        <p:spPr>
          <a:xfrm>
            <a:off x="838200" y="1825625"/>
            <a:ext cx="3468329" cy="4351338"/>
          </a:xfrm>
        </p:spPr>
        <p:txBody>
          <a:bodyPr/>
          <a:lstStyle/>
          <a:p>
            <a:pPr algn="just"/>
            <a:r>
              <a:rPr lang="zh-CN" altLang="en-US" dirty="0"/>
              <a:t>当面对复杂任务时，单层的</a:t>
            </a:r>
            <a:r>
              <a:rPr lang="en-US" altLang="zh-CN" dirty="0"/>
              <a:t>RNN</a:t>
            </a:r>
            <a:r>
              <a:rPr lang="zh-CN" altLang="en-US" dirty="0"/>
              <a:t>可能无法学习到有效的模型，为了增强模型的表现能力，会使用栈</a:t>
            </a:r>
            <a:r>
              <a:rPr lang="en-US" altLang="zh-CN" dirty="0"/>
              <a:t>RNN</a:t>
            </a:r>
            <a:r>
              <a:rPr lang="zh-CN" altLang="en-US" dirty="0"/>
              <a:t>（</a:t>
            </a:r>
            <a:r>
              <a:rPr lang="en-US" altLang="zh-CN" dirty="0"/>
              <a:t>stacked RNNs</a:t>
            </a:r>
            <a:r>
              <a:rPr lang="zh-CN" altLang="en-US" dirty="0"/>
              <a:t>），其结构如右图：</a:t>
            </a:r>
          </a:p>
        </p:txBody>
      </p:sp>
      <p:pic>
        <p:nvPicPr>
          <p:cNvPr id="5" name="图片 4" descr="手机屏幕截图&#10;&#10;描述已自动生成">
            <a:extLst>
              <a:ext uri="{FF2B5EF4-FFF2-40B4-BE49-F238E27FC236}">
                <a16:creationId xmlns:a16="http://schemas.microsoft.com/office/drawing/2014/main" id="{B5E0CBDB-1BAE-4FD6-8F5B-90261149EC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3225" y="1690688"/>
            <a:ext cx="7237421" cy="4987360"/>
          </a:xfrm>
          <a:prstGeom prst="rect">
            <a:avLst/>
          </a:prstGeom>
        </p:spPr>
      </p:pic>
    </p:spTree>
    <p:extLst>
      <p:ext uri="{BB962C8B-B14F-4D97-AF65-F5344CB8AC3E}">
        <p14:creationId xmlns:p14="http://schemas.microsoft.com/office/powerpoint/2010/main" val="115717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B2C13F-11C1-4B89-A4D2-40C3D8F1C5BB}"/>
              </a:ext>
            </a:extLst>
          </p:cNvPr>
          <p:cNvSpPr>
            <a:spLocks noGrp="1"/>
          </p:cNvSpPr>
          <p:nvPr>
            <p:ph type="title"/>
          </p:nvPr>
        </p:nvSpPr>
        <p:spPr/>
        <p:txBody>
          <a:bodyPr/>
          <a:lstStyle/>
          <a:p>
            <a:r>
              <a:rPr lang="en-US" altLang="zh-CN" dirty="0"/>
              <a:t>Simple Recurrent Neural Networks</a:t>
            </a:r>
            <a:endParaRPr lang="zh-CN" altLang="en-US" dirty="0"/>
          </a:p>
        </p:txBody>
      </p:sp>
      <p:sp>
        <p:nvSpPr>
          <p:cNvPr id="3" name="内容占位符 2">
            <a:extLst>
              <a:ext uri="{FF2B5EF4-FFF2-40B4-BE49-F238E27FC236}">
                <a16:creationId xmlns:a16="http://schemas.microsoft.com/office/drawing/2014/main" id="{3299F08E-3389-4675-9815-39786752CD9D}"/>
              </a:ext>
            </a:extLst>
          </p:cNvPr>
          <p:cNvSpPr>
            <a:spLocks noGrp="1"/>
          </p:cNvSpPr>
          <p:nvPr>
            <p:ph idx="1"/>
          </p:nvPr>
        </p:nvSpPr>
        <p:spPr/>
        <p:txBody>
          <a:bodyPr/>
          <a:lstStyle/>
          <a:p>
            <a:pPr algn="just"/>
            <a:r>
              <a:rPr lang="zh-CN" altLang="en-US" dirty="0"/>
              <a:t>为了解决上述问题，更好地学习到语言的时间性质，提出了循环神经网络（</a:t>
            </a:r>
            <a:r>
              <a:rPr lang="en-US" altLang="zh-CN" dirty="0"/>
              <a:t>RNN,</a:t>
            </a:r>
            <a:r>
              <a:rPr lang="zh-CN" altLang="en-US" dirty="0"/>
              <a:t> </a:t>
            </a:r>
            <a:r>
              <a:rPr lang="en-US" altLang="zh-CN" dirty="0"/>
              <a:t>Recurrent</a:t>
            </a:r>
            <a:r>
              <a:rPr lang="zh-CN" altLang="en-US" dirty="0"/>
              <a:t> </a:t>
            </a:r>
            <a:r>
              <a:rPr lang="en-US" altLang="zh-CN" dirty="0"/>
              <a:t>Neural</a:t>
            </a:r>
            <a:r>
              <a:rPr lang="zh-CN" altLang="en-US" dirty="0"/>
              <a:t> </a:t>
            </a:r>
            <a:r>
              <a:rPr lang="en-US" altLang="zh-CN" dirty="0"/>
              <a:t>Network</a:t>
            </a:r>
            <a:r>
              <a:rPr lang="zh-CN" altLang="en-US" dirty="0"/>
              <a:t>）</a:t>
            </a:r>
            <a:r>
              <a:rPr lang="en-US" altLang="zh-CN" dirty="0"/>
              <a:t>;</a:t>
            </a:r>
          </a:p>
        </p:txBody>
      </p:sp>
      <p:sp>
        <p:nvSpPr>
          <p:cNvPr id="6" name="文本框 5">
            <a:extLst>
              <a:ext uri="{FF2B5EF4-FFF2-40B4-BE49-F238E27FC236}">
                <a16:creationId xmlns:a16="http://schemas.microsoft.com/office/drawing/2014/main" id="{0F6991B3-7246-4485-A735-A6FF0EA6EF1A}"/>
              </a:ext>
            </a:extLst>
          </p:cNvPr>
          <p:cNvSpPr txBox="1"/>
          <p:nvPr/>
        </p:nvSpPr>
        <p:spPr>
          <a:xfrm>
            <a:off x="838200" y="2706687"/>
            <a:ext cx="4755052" cy="3293209"/>
          </a:xfrm>
          <a:prstGeom prst="rect">
            <a:avLst/>
          </a:prstGeom>
          <a:noFill/>
        </p:spPr>
        <p:txBody>
          <a:bodyPr wrap="square" rtlCol="0">
            <a:spAutoFit/>
          </a:bodyPr>
          <a:lstStyle/>
          <a:p>
            <a:pPr marL="176213" indent="-176213" algn="just">
              <a:buFont typeface="Arial" panose="020B0604020202020204" pitchFamily="34" charset="0"/>
              <a:buChar char="•"/>
            </a:pPr>
            <a:r>
              <a:rPr lang="zh-CN" altLang="en-US" sz="2600" dirty="0"/>
              <a:t>首先来看一种简单</a:t>
            </a:r>
            <a:r>
              <a:rPr lang="en-US" altLang="zh-CN" sz="2600" dirty="0"/>
              <a:t>RNN</a:t>
            </a:r>
            <a:r>
              <a:rPr lang="zh-CN" altLang="en-US" sz="2600" dirty="0"/>
              <a:t>，也称</a:t>
            </a:r>
            <a:r>
              <a:rPr lang="en-US" altLang="zh-CN" sz="2600" dirty="0"/>
              <a:t>Elman Network(Elman, 1990)</a:t>
            </a:r>
            <a:r>
              <a:rPr lang="zh-CN" altLang="en-US" sz="2600" dirty="0"/>
              <a:t>，其结构如右图：与前馈网络一样，从输入层到隐层再到输入层；而关键的不同在于，</a:t>
            </a:r>
            <a:r>
              <a:rPr lang="en-US" altLang="zh-CN" sz="2600" dirty="0"/>
              <a:t>RNN</a:t>
            </a:r>
            <a:r>
              <a:rPr lang="zh-CN" altLang="en-US" sz="2600" dirty="0"/>
              <a:t>在计算隐层时，会利用前一个时间步的隐层的输出，这点用虚线表示出来。</a:t>
            </a:r>
          </a:p>
        </p:txBody>
      </p:sp>
      <p:pic>
        <p:nvPicPr>
          <p:cNvPr id="8" name="图片 7" descr="图片包含 游戏机&#10;&#10;描述已自动生成">
            <a:extLst>
              <a:ext uri="{FF2B5EF4-FFF2-40B4-BE49-F238E27FC236}">
                <a16:creationId xmlns:a16="http://schemas.microsoft.com/office/drawing/2014/main" id="{8C85580D-B57E-428C-AA27-91D3A5DE57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2376" y="2748527"/>
            <a:ext cx="6410632" cy="3744348"/>
          </a:xfrm>
          <a:prstGeom prst="rect">
            <a:avLst/>
          </a:prstGeom>
        </p:spPr>
      </p:pic>
    </p:spTree>
    <p:extLst>
      <p:ext uri="{BB962C8B-B14F-4D97-AF65-F5344CB8AC3E}">
        <p14:creationId xmlns:p14="http://schemas.microsoft.com/office/powerpoint/2010/main" val="1858867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CF7D6-45C1-4A96-9ABF-40943A81EB30}"/>
              </a:ext>
            </a:extLst>
          </p:cNvPr>
          <p:cNvSpPr>
            <a:spLocks noGrp="1"/>
          </p:cNvSpPr>
          <p:nvPr>
            <p:ph type="title"/>
          </p:nvPr>
        </p:nvSpPr>
        <p:spPr/>
        <p:txBody>
          <a:bodyPr/>
          <a:lstStyle/>
          <a:p>
            <a:r>
              <a:rPr lang="en-US" altLang="zh-CN" sz="4000" dirty="0">
                <a:solidFill>
                  <a:prstClr val="black"/>
                </a:solidFill>
              </a:rPr>
              <a:t>Deep Networks: Stacked and Bidirectional RNNs</a:t>
            </a:r>
            <a:endParaRPr lang="zh-CN" altLang="en-US" dirty="0"/>
          </a:p>
        </p:txBody>
      </p:sp>
      <p:sp>
        <p:nvSpPr>
          <p:cNvPr id="3" name="内容占位符 2">
            <a:extLst>
              <a:ext uri="{FF2B5EF4-FFF2-40B4-BE49-F238E27FC236}">
                <a16:creationId xmlns:a16="http://schemas.microsoft.com/office/drawing/2014/main" id="{F2ED99D5-61E6-42C1-AA53-C9CA88A51E8A}"/>
              </a:ext>
            </a:extLst>
          </p:cNvPr>
          <p:cNvSpPr>
            <a:spLocks noGrp="1"/>
          </p:cNvSpPr>
          <p:nvPr>
            <p:ph idx="1"/>
          </p:nvPr>
        </p:nvSpPr>
        <p:spPr/>
        <p:txBody>
          <a:bodyPr>
            <a:normAutofit/>
          </a:bodyPr>
          <a:lstStyle/>
          <a:p>
            <a:pPr algn="just"/>
            <a:r>
              <a:rPr lang="en-US" altLang="zh-CN" dirty="0"/>
              <a:t>Stacked RNN</a:t>
            </a:r>
            <a:r>
              <a:rPr lang="zh-CN" altLang="en-US" dirty="0"/>
              <a:t>中，每一层的</a:t>
            </a:r>
            <a:r>
              <a:rPr lang="en-US" altLang="zh-CN" dirty="0"/>
              <a:t>RNN</a:t>
            </a:r>
            <a:r>
              <a:rPr lang="zh-CN" altLang="en-US" dirty="0"/>
              <a:t>以前一层</a:t>
            </a:r>
            <a:r>
              <a:rPr lang="en-US" altLang="zh-CN" dirty="0"/>
              <a:t>RNN</a:t>
            </a:r>
            <a:r>
              <a:rPr lang="zh-CN" altLang="en-US" dirty="0"/>
              <a:t>的输出作为输入，并将本层的输出作为后一层</a:t>
            </a:r>
            <a:r>
              <a:rPr lang="en-US" altLang="zh-CN" dirty="0"/>
              <a:t>RNN</a:t>
            </a:r>
            <a:r>
              <a:rPr lang="zh-CN" altLang="en-US" dirty="0"/>
              <a:t>的输入；</a:t>
            </a:r>
            <a:endParaRPr lang="en-US" altLang="zh-CN" dirty="0"/>
          </a:p>
          <a:p>
            <a:pPr algn="just"/>
            <a:r>
              <a:rPr lang="zh-CN" altLang="en-US" dirty="0"/>
              <a:t>众多实践证明，</a:t>
            </a:r>
            <a:r>
              <a:rPr lang="en-US" altLang="zh-CN" dirty="0"/>
              <a:t>stacked RNN</a:t>
            </a:r>
            <a:r>
              <a:rPr lang="zh-CN" altLang="en-US" dirty="0"/>
              <a:t>在很多任务中的表现优于单层</a:t>
            </a:r>
            <a:r>
              <a:rPr lang="en-US" altLang="zh-CN" dirty="0"/>
              <a:t>RNN</a:t>
            </a:r>
            <a:r>
              <a:rPr lang="zh-CN" altLang="en-US" dirty="0"/>
              <a:t>；这是因为</a:t>
            </a:r>
            <a:r>
              <a:rPr lang="en-US" altLang="zh-CN" dirty="0"/>
              <a:t>stacked RNN</a:t>
            </a:r>
            <a:r>
              <a:rPr lang="zh-CN" altLang="en-US" dirty="0"/>
              <a:t>可以学习到不同抽象层次的语义表示；越底层的</a:t>
            </a:r>
            <a:r>
              <a:rPr lang="en-US" altLang="zh-CN" dirty="0"/>
              <a:t>RNN</a:t>
            </a:r>
            <a:r>
              <a:rPr lang="zh-CN" altLang="en-US" dirty="0"/>
              <a:t>学习到的抽象信息越接近词法层面，越高层的</a:t>
            </a:r>
            <a:r>
              <a:rPr lang="en-US" altLang="zh-CN" dirty="0"/>
              <a:t>RNN</a:t>
            </a:r>
            <a:r>
              <a:rPr lang="zh-CN" altLang="en-US" dirty="0"/>
              <a:t>学习到的抽象信息越接近语义甚至语用层面；</a:t>
            </a:r>
            <a:endParaRPr lang="en-US" altLang="zh-CN" dirty="0"/>
          </a:p>
          <a:p>
            <a:pPr algn="just"/>
            <a:r>
              <a:rPr lang="en-US" altLang="zh-CN" dirty="0"/>
              <a:t>Stacked RNN</a:t>
            </a:r>
            <a:r>
              <a:rPr lang="zh-CN" altLang="en-US" dirty="0"/>
              <a:t>同样适用</a:t>
            </a:r>
            <a:r>
              <a:rPr lang="en-US" altLang="zh-CN" dirty="0"/>
              <a:t>BPTT</a:t>
            </a:r>
            <a:r>
              <a:rPr lang="zh-CN" altLang="en-US" dirty="0"/>
              <a:t>进行优化，与单层</a:t>
            </a:r>
            <a:r>
              <a:rPr lang="en-US" altLang="zh-CN" dirty="0"/>
              <a:t>RNN</a:t>
            </a:r>
            <a:r>
              <a:rPr lang="zh-CN" altLang="en-US" dirty="0"/>
              <a:t>不同的是，损失函数除了时间上的传递（跨时间步），还有空间上的转移（跨</a:t>
            </a:r>
            <a:r>
              <a:rPr lang="en-US" altLang="zh-CN" dirty="0"/>
              <a:t>RNN</a:t>
            </a:r>
            <a:r>
              <a:rPr lang="zh-CN" altLang="en-US" dirty="0"/>
              <a:t>层）；</a:t>
            </a:r>
            <a:endParaRPr lang="en-US" altLang="zh-CN" dirty="0"/>
          </a:p>
          <a:p>
            <a:pPr algn="just"/>
            <a:r>
              <a:rPr lang="en-US" altLang="zh-CN" dirty="0"/>
              <a:t>Stacked RNN</a:t>
            </a:r>
            <a:r>
              <a:rPr lang="zh-CN" altLang="en-US" dirty="0"/>
              <a:t>会大幅增加训练的复杂度，所以需要谨慎控制层数。</a:t>
            </a:r>
          </a:p>
        </p:txBody>
      </p:sp>
    </p:spTree>
    <p:extLst>
      <p:ext uri="{BB962C8B-B14F-4D97-AF65-F5344CB8AC3E}">
        <p14:creationId xmlns:p14="http://schemas.microsoft.com/office/powerpoint/2010/main" val="443706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498C52-25C3-46AD-A563-03458235C9A4}"/>
              </a:ext>
            </a:extLst>
          </p:cNvPr>
          <p:cNvSpPr>
            <a:spLocks noGrp="1"/>
          </p:cNvSpPr>
          <p:nvPr>
            <p:ph type="title"/>
          </p:nvPr>
        </p:nvSpPr>
        <p:spPr/>
        <p:txBody>
          <a:bodyPr/>
          <a:lstStyle/>
          <a:p>
            <a:r>
              <a:rPr lang="en-US" altLang="zh-CN" sz="4000" dirty="0">
                <a:solidFill>
                  <a:prstClr val="black"/>
                </a:solidFill>
              </a:rPr>
              <a:t>Deep Networks: Stacked and Bidirectional RNNs</a:t>
            </a:r>
            <a:endParaRPr lang="zh-CN" altLang="en-US" dirty="0"/>
          </a:p>
        </p:txBody>
      </p:sp>
      <p:sp>
        <p:nvSpPr>
          <p:cNvPr id="3" name="内容占位符 2">
            <a:extLst>
              <a:ext uri="{FF2B5EF4-FFF2-40B4-BE49-F238E27FC236}">
                <a16:creationId xmlns:a16="http://schemas.microsoft.com/office/drawing/2014/main" id="{81CF73C4-FF66-4E58-A476-06B6AFEBEE03}"/>
              </a:ext>
            </a:extLst>
          </p:cNvPr>
          <p:cNvSpPr>
            <a:spLocks noGrp="1"/>
          </p:cNvSpPr>
          <p:nvPr>
            <p:ph idx="1"/>
          </p:nvPr>
        </p:nvSpPr>
        <p:spPr>
          <a:xfrm>
            <a:off x="838200" y="1825625"/>
            <a:ext cx="10515600" cy="4351338"/>
          </a:xfrm>
        </p:spPr>
        <p:txBody>
          <a:bodyPr/>
          <a:lstStyle/>
          <a:p>
            <a:pPr algn="just"/>
            <a:r>
              <a:rPr lang="zh-CN" altLang="en-US" dirty="0"/>
              <a:t>在标准</a:t>
            </a:r>
            <a:r>
              <a:rPr lang="en-US" altLang="zh-CN" dirty="0"/>
              <a:t>RNN</a:t>
            </a:r>
            <a:r>
              <a:rPr lang="zh-CN" altLang="en-US" dirty="0"/>
              <a:t>中，第</a:t>
            </a:r>
            <a:r>
              <a:rPr lang="en-US" altLang="zh-CN" dirty="0"/>
              <a:t>t</a:t>
            </a:r>
            <a:r>
              <a:rPr lang="zh-CN" altLang="en-US" dirty="0"/>
              <a:t>步的隐层向量可视为编码了</a:t>
            </a:r>
            <a:r>
              <a:rPr lang="en-US" altLang="zh-CN" dirty="0"/>
              <a:t>1</a:t>
            </a:r>
            <a:r>
              <a:rPr lang="zh-CN" altLang="en-US" dirty="0"/>
              <a:t>至</a:t>
            </a:r>
            <a:r>
              <a:rPr lang="en-US" altLang="zh-CN" dirty="0"/>
              <a:t>t</a:t>
            </a:r>
            <a:r>
              <a:rPr lang="zh-CN" altLang="en-US" dirty="0"/>
              <a:t>步全部上文的信息的语义向量，定义为：</a:t>
            </a:r>
            <a:endParaRPr lang="en-US" altLang="zh-CN" dirty="0"/>
          </a:p>
          <a:p>
            <a:pPr algn="just"/>
            <a:endParaRPr lang="en-US" altLang="zh-CN" dirty="0"/>
          </a:p>
          <a:p>
            <a:pPr algn="just"/>
            <a:r>
              <a:rPr lang="zh-CN" altLang="en-US" dirty="0"/>
              <a:t>同样的，我们将文本序列反转过来，使用另一个</a:t>
            </a:r>
            <a:r>
              <a:rPr lang="en-US" altLang="zh-CN" dirty="0"/>
              <a:t>RNN</a:t>
            </a:r>
            <a:r>
              <a:rPr lang="zh-CN" altLang="en-US" dirty="0"/>
              <a:t>处理该序列，相当于从右往左处理原文本序列，此时第</a:t>
            </a:r>
            <a:r>
              <a:rPr lang="en-US" altLang="zh-CN" dirty="0"/>
              <a:t>t</a:t>
            </a:r>
            <a:r>
              <a:rPr lang="zh-CN" altLang="en-US" dirty="0"/>
              <a:t>步的隐层向量可视为变了</a:t>
            </a:r>
            <a:r>
              <a:rPr lang="en-US" altLang="zh-CN" dirty="0"/>
              <a:t>t</a:t>
            </a:r>
            <a:r>
              <a:rPr lang="zh-CN" altLang="en-US" dirty="0"/>
              <a:t>至</a:t>
            </a:r>
            <a:r>
              <a:rPr lang="en-US" altLang="zh-CN" dirty="0"/>
              <a:t>T</a:t>
            </a:r>
            <a:r>
              <a:rPr lang="zh-CN" altLang="en-US" dirty="0"/>
              <a:t>步全部下文的信息的语义向量，定义为：</a:t>
            </a:r>
            <a:endParaRPr lang="en-US" altLang="zh-CN" dirty="0"/>
          </a:p>
          <a:p>
            <a:pPr algn="just"/>
            <a:endParaRPr lang="en-US" altLang="zh-CN" dirty="0"/>
          </a:p>
          <a:p>
            <a:pPr algn="just"/>
            <a:r>
              <a:rPr lang="zh-CN" altLang="en-US" dirty="0"/>
              <a:t>将这两个向量联合，就可以得到同时编码第</a:t>
            </a:r>
            <a:r>
              <a:rPr lang="en-US" altLang="zh-CN" dirty="0"/>
              <a:t>t</a:t>
            </a:r>
            <a:r>
              <a:rPr lang="zh-CN" altLang="en-US" dirty="0"/>
              <a:t>步上下文的向量：</a:t>
            </a:r>
          </a:p>
        </p:txBody>
      </p:sp>
      <p:pic>
        <p:nvPicPr>
          <p:cNvPr id="5" name="图片 4" descr="图片包含 游戏机, 钟表&#10;&#10;描述已自动生成">
            <a:extLst>
              <a:ext uri="{FF2B5EF4-FFF2-40B4-BE49-F238E27FC236}">
                <a16:creationId xmlns:a16="http://schemas.microsoft.com/office/drawing/2014/main" id="{A9F62AA6-493E-4567-BE78-E26991E842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5625" y="2648075"/>
            <a:ext cx="3240749" cy="564352"/>
          </a:xfrm>
          <a:prstGeom prst="rect">
            <a:avLst/>
          </a:prstGeom>
        </p:spPr>
      </p:pic>
      <p:pic>
        <p:nvPicPr>
          <p:cNvPr id="9" name="图片 8" descr="图片包含 游戏机, 画&#10;&#10;描述已自动生成">
            <a:extLst>
              <a:ext uri="{FF2B5EF4-FFF2-40B4-BE49-F238E27FC236}">
                <a16:creationId xmlns:a16="http://schemas.microsoft.com/office/drawing/2014/main" id="{81079FB2-3DD5-4EF5-94E6-7418D4BF8E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5625" y="4420477"/>
            <a:ext cx="3240749" cy="548435"/>
          </a:xfrm>
          <a:prstGeom prst="rect">
            <a:avLst/>
          </a:prstGeom>
        </p:spPr>
      </p:pic>
      <p:pic>
        <p:nvPicPr>
          <p:cNvPr id="11" name="图片 10" descr="图片包含 游戏机, 钟表, 桌子, 体育&#10;&#10;描述已自动生成">
            <a:extLst>
              <a:ext uri="{FF2B5EF4-FFF2-40B4-BE49-F238E27FC236}">
                <a16:creationId xmlns:a16="http://schemas.microsoft.com/office/drawing/2014/main" id="{9071E494-C26A-4E62-9628-C69857E100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7143" y="5634553"/>
            <a:ext cx="2057711" cy="542409"/>
          </a:xfrm>
          <a:prstGeom prst="rect">
            <a:avLst/>
          </a:prstGeom>
        </p:spPr>
      </p:pic>
    </p:spTree>
    <p:extLst>
      <p:ext uri="{BB962C8B-B14F-4D97-AF65-F5344CB8AC3E}">
        <p14:creationId xmlns:p14="http://schemas.microsoft.com/office/powerpoint/2010/main" val="8138328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DF554D-83A0-4422-8CF9-3B60E9F97756}"/>
              </a:ext>
            </a:extLst>
          </p:cNvPr>
          <p:cNvSpPr>
            <a:spLocks noGrp="1"/>
          </p:cNvSpPr>
          <p:nvPr>
            <p:ph type="title"/>
          </p:nvPr>
        </p:nvSpPr>
        <p:spPr/>
        <p:txBody>
          <a:bodyPr/>
          <a:lstStyle/>
          <a:p>
            <a:r>
              <a:rPr lang="en-US" altLang="zh-CN" sz="4000" dirty="0">
                <a:solidFill>
                  <a:prstClr val="black"/>
                </a:solidFill>
              </a:rPr>
              <a:t>Deep Networks: Stacked and Bidirectional RNNs</a:t>
            </a:r>
            <a:endParaRPr lang="zh-CN" altLang="en-US" dirty="0"/>
          </a:p>
        </p:txBody>
      </p:sp>
      <p:sp>
        <p:nvSpPr>
          <p:cNvPr id="3" name="内容占位符 2">
            <a:extLst>
              <a:ext uri="{FF2B5EF4-FFF2-40B4-BE49-F238E27FC236}">
                <a16:creationId xmlns:a16="http://schemas.microsoft.com/office/drawing/2014/main" id="{0759925E-2D7C-4559-B279-03CE2ABCD19B}"/>
              </a:ext>
            </a:extLst>
          </p:cNvPr>
          <p:cNvSpPr>
            <a:spLocks noGrp="1"/>
          </p:cNvSpPr>
          <p:nvPr>
            <p:ph idx="1"/>
          </p:nvPr>
        </p:nvSpPr>
        <p:spPr/>
        <p:txBody>
          <a:bodyPr/>
          <a:lstStyle/>
          <a:p>
            <a:pPr algn="just"/>
            <a:r>
              <a:rPr lang="zh-CN" altLang="en-US" dirty="0"/>
              <a:t>我们称第一个</a:t>
            </a:r>
            <a:r>
              <a:rPr lang="en-US" altLang="zh-CN" dirty="0"/>
              <a:t>RNN</a:t>
            </a:r>
            <a:r>
              <a:rPr lang="zh-CN" altLang="en-US" dirty="0"/>
              <a:t>是前向</a:t>
            </a:r>
            <a:r>
              <a:rPr lang="en-US" altLang="zh-CN" dirty="0"/>
              <a:t>RNN</a:t>
            </a:r>
            <a:r>
              <a:rPr lang="zh-CN" altLang="en-US" dirty="0"/>
              <a:t>，第二个</a:t>
            </a:r>
            <a:r>
              <a:rPr lang="en-US" altLang="zh-CN" dirty="0"/>
              <a:t>RNN</a:t>
            </a:r>
            <a:r>
              <a:rPr lang="zh-CN" altLang="en-US" dirty="0"/>
              <a:t>是后向</a:t>
            </a:r>
            <a:r>
              <a:rPr lang="en-US" altLang="zh-CN" dirty="0"/>
              <a:t>RNN</a:t>
            </a:r>
            <a:r>
              <a:rPr lang="zh-CN" altLang="en-US" dirty="0"/>
              <a:t>，将这两个</a:t>
            </a:r>
            <a:r>
              <a:rPr lang="en-US" altLang="zh-CN" dirty="0"/>
              <a:t>RNN</a:t>
            </a:r>
            <a:r>
              <a:rPr lang="zh-CN" altLang="en-US" dirty="0"/>
              <a:t>联合起来的模型被称为双向</a:t>
            </a:r>
            <a:r>
              <a:rPr lang="en-US" altLang="zh-CN" dirty="0"/>
              <a:t>RNN</a:t>
            </a:r>
            <a:r>
              <a:rPr lang="zh-CN" altLang="en-US" dirty="0"/>
              <a:t>（</a:t>
            </a:r>
            <a:r>
              <a:rPr lang="en-US" altLang="zh-CN" dirty="0"/>
              <a:t>Bi-RNN, bidirectional RNN</a:t>
            </a:r>
            <a:r>
              <a:rPr lang="zh-CN" altLang="en-US" dirty="0"/>
              <a:t>），其架构如下：</a:t>
            </a:r>
          </a:p>
        </p:txBody>
      </p:sp>
      <p:pic>
        <p:nvPicPr>
          <p:cNvPr id="5" name="图片 4" descr="手机屏幕截图&#10;&#10;描述已自动生成">
            <a:extLst>
              <a:ext uri="{FF2B5EF4-FFF2-40B4-BE49-F238E27FC236}">
                <a16:creationId xmlns:a16="http://schemas.microsoft.com/office/drawing/2014/main" id="{0073D24F-A206-4559-9943-04881D5DE9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0709" y="2972052"/>
            <a:ext cx="6941574" cy="3727301"/>
          </a:xfrm>
          <a:prstGeom prst="rect">
            <a:avLst/>
          </a:prstGeom>
        </p:spPr>
      </p:pic>
      <p:sp>
        <p:nvSpPr>
          <p:cNvPr id="6" name="文本框 5">
            <a:extLst>
              <a:ext uri="{FF2B5EF4-FFF2-40B4-BE49-F238E27FC236}">
                <a16:creationId xmlns:a16="http://schemas.microsoft.com/office/drawing/2014/main" id="{4A8D8F78-6F1D-4F64-A9FE-2F0F5EDB0B5D}"/>
              </a:ext>
            </a:extLst>
          </p:cNvPr>
          <p:cNvSpPr txBox="1"/>
          <p:nvPr/>
        </p:nvSpPr>
        <p:spPr>
          <a:xfrm>
            <a:off x="807688" y="2986800"/>
            <a:ext cx="4133021" cy="2923877"/>
          </a:xfrm>
          <a:prstGeom prst="rect">
            <a:avLst/>
          </a:prstGeom>
          <a:noFill/>
        </p:spPr>
        <p:txBody>
          <a:bodyPr wrap="square" rtlCol="0">
            <a:spAutoFit/>
          </a:bodyPr>
          <a:lstStyle/>
          <a:p>
            <a:pPr marL="265113" indent="-265113" algn="just" defTabSz="987425">
              <a:buFont typeface="Arial" panose="020B0604020202020204" pitchFamily="34" charset="0"/>
              <a:buChar char="•"/>
            </a:pPr>
            <a:r>
              <a:rPr lang="zh-CN" altLang="en-US" sz="2800" dirty="0"/>
              <a:t>前向</a:t>
            </a:r>
            <a:r>
              <a:rPr lang="en-US" altLang="zh-CN" sz="2800" dirty="0"/>
              <a:t>RNN</a:t>
            </a:r>
            <a:r>
              <a:rPr lang="zh-CN" altLang="en-US" sz="2800" dirty="0"/>
              <a:t>与后向</a:t>
            </a:r>
            <a:r>
              <a:rPr lang="en-US" altLang="zh-CN" sz="2800" dirty="0"/>
              <a:t>RNN</a:t>
            </a:r>
            <a:r>
              <a:rPr lang="zh-CN" altLang="en-US" sz="2800" dirty="0"/>
              <a:t>的语义向量可以按以下方式联合：</a:t>
            </a:r>
            <a:endParaRPr lang="en-US" altLang="zh-CN" sz="2800" dirty="0"/>
          </a:p>
          <a:p>
            <a:pPr marL="722313" lvl="1" indent="-265113" algn="just" defTabSz="987425">
              <a:buFont typeface="Arial" panose="020B0604020202020204" pitchFamily="34" charset="0"/>
              <a:buChar char="•"/>
            </a:pPr>
            <a:r>
              <a:rPr lang="zh-CN" altLang="en-US" sz="2400" dirty="0"/>
              <a:t>拼接；</a:t>
            </a:r>
            <a:endParaRPr lang="en-US" altLang="zh-CN" sz="2400" dirty="0"/>
          </a:p>
          <a:p>
            <a:pPr marL="722313" lvl="1" indent="-265113" algn="just" defTabSz="987425">
              <a:buFont typeface="Arial" panose="020B0604020202020204" pitchFamily="34" charset="0"/>
              <a:buChar char="•"/>
            </a:pPr>
            <a:r>
              <a:rPr lang="zh-CN" altLang="en-US" sz="2400" dirty="0"/>
              <a:t>元素级相加、相乘、平均值</a:t>
            </a:r>
            <a:endParaRPr lang="en-US" altLang="zh-CN" sz="2400" dirty="0"/>
          </a:p>
          <a:p>
            <a:pPr marL="265113" indent="-265113" algn="just" defTabSz="987425">
              <a:buFont typeface="Arial" panose="020B0604020202020204" pitchFamily="34" charset="0"/>
              <a:buChar char="•"/>
            </a:pPr>
            <a:endParaRPr lang="zh-CN" altLang="en-US" sz="2800" dirty="0"/>
          </a:p>
        </p:txBody>
      </p:sp>
    </p:spTree>
    <p:extLst>
      <p:ext uri="{BB962C8B-B14F-4D97-AF65-F5344CB8AC3E}">
        <p14:creationId xmlns:p14="http://schemas.microsoft.com/office/powerpoint/2010/main" val="7265843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BD3EDD-2D93-4206-8CC8-A1BD7CA4F7E9}"/>
              </a:ext>
            </a:extLst>
          </p:cNvPr>
          <p:cNvSpPr>
            <a:spLocks noGrp="1"/>
          </p:cNvSpPr>
          <p:nvPr>
            <p:ph type="title"/>
          </p:nvPr>
        </p:nvSpPr>
        <p:spPr/>
        <p:txBody>
          <a:bodyPr/>
          <a:lstStyle/>
          <a:p>
            <a:r>
              <a:rPr lang="en-US" altLang="zh-CN" sz="4000" dirty="0">
                <a:solidFill>
                  <a:prstClr val="black"/>
                </a:solidFill>
              </a:rPr>
              <a:t>Deep Networks: Stacked and Bidirectional RNNs</a:t>
            </a:r>
            <a:endParaRPr lang="zh-CN" altLang="en-US" dirty="0"/>
          </a:p>
        </p:txBody>
      </p:sp>
      <p:sp>
        <p:nvSpPr>
          <p:cNvPr id="3" name="内容占位符 2">
            <a:extLst>
              <a:ext uri="{FF2B5EF4-FFF2-40B4-BE49-F238E27FC236}">
                <a16:creationId xmlns:a16="http://schemas.microsoft.com/office/drawing/2014/main" id="{62F1D864-6205-49A5-A860-6015AFB81A6D}"/>
              </a:ext>
            </a:extLst>
          </p:cNvPr>
          <p:cNvSpPr>
            <a:spLocks noGrp="1"/>
          </p:cNvSpPr>
          <p:nvPr>
            <p:ph idx="1"/>
          </p:nvPr>
        </p:nvSpPr>
        <p:spPr>
          <a:xfrm>
            <a:off x="838200" y="1825625"/>
            <a:ext cx="4618703" cy="4351338"/>
          </a:xfrm>
        </p:spPr>
        <p:txBody>
          <a:bodyPr/>
          <a:lstStyle/>
          <a:p>
            <a:pPr algn="just"/>
            <a:r>
              <a:rPr lang="zh-CN" altLang="en-US" dirty="0"/>
              <a:t>双向</a:t>
            </a:r>
            <a:r>
              <a:rPr lang="en-US" altLang="zh-CN" dirty="0"/>
              <a:t>RNN</a:t>
            </a:r>
            <a:r>
              <a:rPr lang="zh-CN" altLang="en-US" dirty="0"/>
              <a:t>对文本分类任务也有显著提升：</a:t>
            </a:r>
            <a:endParaRPr lang="en-US" altLang="zh-CN" dirty="0"/>
          </a:p>
          <a:p>
            <a:pPr lvl="1" algn="just"/>
            <a:r>
              <a:rPr lang="zh-CN" altLang="en-US" dirty="0"/>
              <a:t>单项</a:t>
            </a:r>
            <a:r>
              <a:rPr lang="en-US" altLang="zh-CN" dirty="0"/>
              <a:t>RNN</a:t>
            </a:r>
            <a:r>
              <a:rPr lang="zh-CN" altLang="en-US" dirty="0"/>
              <a:t>最后一步的隐向量虽然编码了整句的信息，但是更加偏向句末的信息，而更少包含句头的信息，这种偏移性使得</a:t>
            </a:r>
            <a:r>
              <a:rPr lang="en-US" altLang="zh-CN" dirty="0"/>
              <a:t>RNN</a:t>
            </a:r>
            <a:r>
              <a:rPr lang="zh-CN" altLang="en-US" dirty="0"/>
              <a:t>无法有效编码长文本；</a:t>
            </a:r>
            <a:endParaRPr lang="en-US" altLang="zh-CN" dirty="0"/>
          </a:p>
          <a:p>
            <a:pPr lvl="1" algn="just"/>
            <a:r>
              <a:rPr lang="zh-CN" altLang="en-US" dirty="0"/>
              <a:t>双向</a:t>
            </a:r>
            <a:r>
              <a:rPr lang="en-US" altLang="zh-CN" dirty="0"/>
              <a:t>RNN</a:t>
            </a:r>
            <a:r>
              <a:rPr lang="zh-CN" altLang="en-US" dirty="0"/>
              <a:t>同时使用两个隐向量，综合了句头和句尾的信息，可以有效解决语义偏移的问题。</a:t>
            </a:r>
          </a:p>
        </p:txBody>
      </p:sp>
      <p:pic>
        <p:nvPicPr>
          <p:cNvPr id="5" name="图片 4" descr="截图里有图片&#10;&#10;描述已自动生成">
            <a:extLst>
              <a:ext uri="{FF2B5EF4-FFF2-40B4-BE49-F238E27FC236}">
                <a16:creationId xmlns:a16="http://schemas.microsoft.com/office/drawing/2014/main" id="{665EDF3E-AD8C-41FF-8CA7-FEDD122DA7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9639" y="1821982"/>
            <a:ext cx="6473885" cy="4354981"/>
          </a:xfrm>
          <a:prstGeom prst="rect">
            <a:avLst/>
          </a:prstGeom>
        </p:spPr>
      </p:pic>
    </p:spTree>
    <p:extLst>
      <p:ext uri="{BB962C8B-B14F-4D97-AF65-F5344CB8AC3E}">
        <p14:creationId xmlns:p14="http://schemas.microsoft.com/office/powerpoint/2010/main" val="28114716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973C2B-4E78-4BE1-BEDA-D527BDCBDF79}"/>
              </a:ext>
            </a:extLst>
          </p:cNvPr>
          <p:cNvSpPr>
            <a:spLocks noGrp="1"/>
          </p:cNvSpPr>
          <p:nvPr>
            <p:ph type="title"/>
          </p:nvPr>
        </p:nvSpPr>
        <p:spPr/>
        <p:txBody>
          <a:bodyPr>
            <a:normAutofit/>
          </a:bodyPr>
          <a:lstStyle/>
          <a:p>
            <a:r>
              <a:rPr lang="en-US" altLang="zh-CN" sz="4000" dirty="0"/>
              <a:t>Managing Context in RNNs: LSTMs and GRUs</a:t>
            </a:r>
            <a:endParaRPr lang="zh-CN" altLang="en-US" sz="4000" dirty="0"/>
          </a:p>
        </p:txBody>
      </p:sp>
      <p:sp>
        <p:nvSpPr>
          <p:cNvPr id="3" name="内容占位符 2">
            <a:extLst>
              <a:ext uri="{FF2B5EF4-FFF2-40B4-BE49-F238E27FC236}">
                <a16:creationId xmlns:a16="http://schemas.microsoft.com/office/drawing/2014/main" id="{645C881C-440B-42FE-B393-06BCB6028670}"/>
              </a:ext>
            </a:extLst>
          </p:cNvPr>
          <p:cNvSpPr>
            <a:spLocks noGrp="1"/>
          </p:cNvSpPr>
          <p:nvPr>
            <p:ph idx="1"/>
          </p:nvPr>
        </p:nvSpPr>
        <p:spPr>
          <a:xfrm>
            <a:off x="838200" y="1825625"/>
            <a:ext cx="10515600" cy="4840646"/>
          </a:xfrm>
        </p:spPr>
        <p:txBody>
          <a:bodyPr>
            <a:normAutofit/>
          </a:bodyPr>
          <a:lstStyle/>
          <a:p>
            <a:pPr algn="just"/>
            <a:r>
              <a:rPr lang="zh-CN" altLang="en-US" dirty="0"/>
              <a:t>实践中，使用原始</a:t>
            </a:r>
            <a:r>
              <a:rPr lang="en-US" altLang="zh-CN" dirty="0"/>
              <a:t>RNN</a:t>
            </a:r>
            <a:r>
              <a:rPr lang="zh-CN" altLang="en-US" dirty="0"/>
              <a:t>模型学习长文本中的远距离依赖信息是非常困难的，</a:t>
            </a:r>
            <a:r>
              <a:rPr lang="en-US" altLang="zh-CN" dirty="0"/>
              <a:t>RNN</a:t>
            </a:r>
            <a:r>
              <a:rPr lang="zh-CN" altLang="en-US" dirty="0"/>
              <a:t>的隐层中编码的语义信息总是向近距离的上下文偏移；</a:t>
            </a:r>
            <a:endParaRPr lang="en-US" altLang="zh-CN" dirty="0"/>
          </a:p>
          <a:p>
            <a:pPr algn="just"/>
            <a:r>
              <a:rPr lang="zh-CN" altLang="en-US" dirty="0"/>
              <a:t>造成这一情况的原因有两种：</a:t>
            </a:r>
            <a:r>
              <a:rPr lang="en-US" altLang="zh-CN" dirty="0"/>
              <a:t>(a)</a:t>
            </a:r>
            <a:r>
              <a:rPr lang="zh-CN" altLang="en-US" dirty="0"/>
              <a:t>原始</a:t>
            </a:r>
            <a:r>
              <a:rPr lang="en-US" altLang="zh-CN" dirty="0"/>
              <a:t>RNN</a:t>
            </a:r>
            <a:r>
              <a:rPr lang="zh-CN" altLang="en-US" dirty="0"/>
              <a:t>的隐层在学习对当前决策有用的信息同时，使用该信息更新对未来决策的影响，这使得原始</a:t>
            </a:r>
            <a:r>
              <a:rPr lang="en-US" altLang="zh-CN" dirty="0"/>
              <a:t>RNN</a:t>
            </a:r>
            <a:r>
              <a:rPr lang="zh-CN" altLang="en-US" dirty="0"/>
              <a:t>的隐层无法区分哪些信息对当前决策有用，哪些决策对未来有用，无法对需要传递下去的信息做出取舍；</a:t>
            </a:r>
            <a:r>
              <a:rPr lang="en-US" altLang="zh-CN" dirty="0"/>
              <a:t>(b)BPTT</a:t>
            </a:r>
            <a:r>
              <a:rPr lang="zh-CN" altLang="en-US" dirty="0"/>
              <a:t>算法在长距离传播时，容易出现梯度消失的现象，进而导致损失函数无法传播，模型缺乏训练；</a:t>
            </a:r>
            <a:endParaRPr lang="en-US" altLang="zh-CN" dirty="0"/>
          </a:p>
          <a:p>
            <a:pPr algn="just"/>
            <a:r>
              <a:rPr lang="zh-CN" altLang="en-US" dirty="0"/>
              <a:t>为了解决原始</a:t>
            </a:r>
            <a:r>
              <a:rPr lang="en-US" altLang="zh-CN" dirty="0"/>
              <a:t>RNN</a:t>
            </a:r>
            <a:r>
              <a:rPr lang="zh-CN" altLang="en-US" dirty="0"/>
              <a:t>的问题，一系列可以进行内容管理的</a:t>
            </a:r>
            <a:r>
              <a:rPr lang="en-US" altLang="zh-CN" dirty="0"/>
              <a:t>RNN</a:t>
            </a:r>
            <a:r>
              <a:rPr lang="zh-CN" altLang="en-US" dirty="0"/>
              <a:t>被提了出来。</a:t>
            </a:r>
            <a:endParaRPr lang="en-US" altLang="zh-CN" dirty="0"/>
          </a:p>
        </p:txBody>
      </p:sp>
    </p:spTree>
    <p:extLst>
      <p:ext uri="{BB962C8B-B14F-4D97-AF65-F5344CB8AC3E}">
        <p14:creationId xmlns:p14="http://schemas.microsoft.com/office/powerpoint/2010/main" val="15703410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BC7128-D387-48B7-ABD8-7290EB044CDE}"/>
              </a:ext>
            </a:extLst>
          </p:cNvPr>
          <p:cNvSpPr>
            <a:spLocks noGrp="1"/>
          </p:cNvSpPr>
          <p:nvPr>
            <p:ph type="title"/>
          </p:nvPr>
        </p:nvSpPr>
        <p:spPr/>
        <p:txBody>
          <a:bodyPr/>
          <a:lstStyle/>
          <a:p>
            <a:r>
              <a:rPr lang="en-US" altLang="zh-CN" dirty="0"/>
              <a:t>Long Short-Term Memory</a:t>
            </a:r>
            <a:endParaRPr lang="zh-CN" altLang="en-US" dirty="0"/>
          </a:p>
        </p:txBody>
      </p:sp>
      <p:sp>
        <p:nvSpPr>
          <p:cNvPr id="3" name="内容占位符 2">
            <a:extLst>
              <a:ext uri="{FF2B5EF4-FFF2-40B4-BE49-F238E27FC236}">
                <a16:creationId xmlns:a16="http://schemas.microsoft.com/office/drawing/2014/main" id="{0D99C2B6-0A2A-403A-9AD3-727F5113344B}"/>
              </a:ext>
            </a:extLst>
          </p:cNvPr>
          <p:cNvSpPr>
            <a:spLocks noGrp="1"/>
          </p:cNvSpPr>
          <p:nvPr>
            <p:ph idx="1"/>
          </p:nvPr>
        </p:nvSpPr>
        <p:spPr>
          <a:xfrm>
            <a:off x="838200" y="1825625"/>
            <a:ext cx="10515600" cy="4811149"/>
          </a:xfrm>
        </p:spPr>
        <p:txBody>
          <a:bodyPr/>
          <a:lstStyle/>
          <a:p>
            <a:pPr algn="just"/>
            <a:r>
              <a:rPr lang="en-US" altLang="zh-CN" dirty="0" err="1"/>
              <a:t>Hochreiter</a:t>
            </a:r>
            <a:r>
              <a:rPr lang="zh-CN" altLang="en-US" dirty="0"/>
              <a:t>和</a:t>
            </a:r>
            <a:r>
              <a:rPr lang="en-US" altLang="zh-CN" dirty="0" err="1"/>
              <a:t>Schmidhuber</a:t>
            </a:r>
            <a:r>
              <a:rPr lang="en-US" altLang="zh-CN" dirty="0"/>
              <a:t>(1997)</a:t>
            </a:r>
            <a:r>
              <a:rPr lang="zh-CN" altLang="en-US" dirty="0"/>
              <a:t>提出了长短期记忆网络</a:t>
            </a:r>
            <a:r>
              <a:rPr lang="en-US" altLang="zh-CN" dirty="0"/>
              <a:t>(LSTM, long short-term memory)</a:t>
            </a:r>
            <a:r>
              <a:rPr lang="zh-CN" altLang="en-US" dirty="0"/>
              <a:t>，这种网络模型加内容管理划分成两个部分：</a:t>
            </a:r>
            <a:endParaRPr lang="en-US" altLang="zh-CN" dirty="0"/>
          </a:p>
          <a:p>
            <a:pPr lvl="1" algn="just"/>
            <a:r>
              <a:rPr lang="zh-CN" altLang="en-US" dirty="0"/>
              <a:t>删除那些未来不再需要的信息；</a:t>
            </a:r>
            <a:endParaRPr lang="en-US" altLang="zh-CN" dirty="0"/>
          </a:p>
          <a:p>
            <a:pPr lvl="1" algn="just"/>
            <a:r>
              <a:rPr lang="zh-CN" altLang="en-US" dirty="0"/>
              <a:t>更新那些未来需要的信息；</a:t>
            </a:r>
            <a:endParaRPr lang="en-US" altLang="zh-CN" dirty="0"/>
          </a:p>
          <a:p>
            <a:pPr algn="just"/>
            <a:r>
              <a:rPr lang="zh-CN" altLang="en-US" dirty="0"/>
              <a:t>为了实现两个策略，</a:t>
            </a:r>
            <a:r>
              <a:rPr lang="en-US" altLang="zh-CN" dirty="0"/>
              <a:t>LSTM</a:t>
            </a:r>
            <a:r>
              <a:rPr lang="zh-CN" altLang="en-US" dirty="0"/>
              <a:t>使用一种关键的结构</a:t>
            </a:r>
            <a:r>
              <a:rPr lang="en-US" altLang="zh-CN" dirty="0"/>
              <a:t>——</a:t>
            </a:r>
            <a:r>
              <a:rPr lang="zh-CN" altLang="en-US" dirty="0"/>
              <a:t>“门</a:t>
            </a:r>
            <a:r>
              <a:rPr lang="en-US" altLang="zh-CN" dirty="0"/>
              <a:t>(gate)</a:t>
            </a:r>
            <a:r>
              <a:rPr lang="zh-CN" altLang="en-US" dirty="0"/>
              <a:t>”来控制流入和流出隐层单元的信息；</a:t>
            </a:r>
            <a:endParaRPr lang="en-US" altLang="zh-CN" dirty="0"/>
          </a:p>
          <a:p>
            <a:pPr algn="just"/>
            <a:r>
              <a:rPr lang="zh-CN" altLang="en-US" dirty="0"/>
              <a:t>“门”是由</a:t>
            </a:r>
            <a:r>
              <a:rPr lang="en-US" altLang="zh-CN" dirty="0" err="1"/>
              <a:t>FF+sigmoid</a:t>
            </a:r>
            <a:r>
              <a:rPr lang="zh-CN" altLang="en-US" dirty="0"/>
              <a:t>生成的向量，向量的每个元素都介于</a:t>
            </a:r>
            <a:r>
              <a:rPr lang="en-US" altLang="zh-CN" dirty="0"/>
              <a:t>0~1</a:t>
            </a:r>
            <a:r>
              <a:rPr lang="zh-CN" altLang="en-US" dirty="0"/>
              <a:t>之；门通过与信息向量进行元素级乘法实现信息控制：当某个元素越接近</a:t>
            </a:r>
            <a:r>
              <a:rPr lang="en-US" altLang="zh-CN" dirty="0"/>
              <a:t>1</a:t>
            </a:r>
            <a:r>
              <a:rPr lang="zh-CN" altLang="en-US" dirty="0"/>
              <a:t>，对应的信息向量元素就更多部分通过；反之，则更少部分通过，。</a:t>
            </a:r>
          </a:p>
        </p:txBody>
      </p:sp>
    </p:spTree>
    <p:extLst>
      <p:ext uri="{BB962C8B-B14F-4D97-AF65-F5344CB8AC3E}">
        <p14:creationId xmlns:p14="http://schemas.microsoft.com/office/powerpoint/2010/main" val="22458651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D59A9-B50F-4BA3-9A0C-EE5FAE7258FB}"/>
              </a:ext>
            </a:extLst>
          </p:cNvPr>
          <p:cNvSpPr>
            <a:spLocks noGrp="1"/>
          </p:cNvSpPr>
          <p:nvPr>
            <p:ph type="title"/>
          </p:nvPr>
        </p:nvSpPr>
        <p:spPr/>
        <p:txBody>
          <a:bodyPr/>
          <a:lstStyle/>
          <a:p>
            <a:r>
              <a:rPr lang="en-US" altLang="zh-CN" dirty="0"/>
              <a:t>Long Short-Term Memory</a:t>
            </a:r>
            <a:endParaRPr lang="zh-CN" altLang="en-US" dirty="0"/>
          </a:p>
        </p:txBody>
      </p:sp>
      <p:sp>
        <p:nvSpPr>
          <p:cNvPr id="3" name="内容占位符 2">
            <a:extLst>
              <a:ext uri="{FF2B5EF4-FFF2-40B4-BE49-F238E27FC236}">
                <a16:creationId xmlns:a16="http://schemas.microsoft.com/office/drawing/2014/main" id="{AEFC8F65-D578-45DA-B9A5-F2043F6205CF}"/>
              </a:ext>
            </a:extLst>
          </p:cNvPr>
          <p:cNvSpPr>
            <a:spLocks noGrp="1"/>
          </p:cNvSpPr>
          <p:nvPr>
            <p:ph idx="1"/>
          </p:nvPr>
        </p:nvSpPr>
        <p:spPr>
          <a:xfrm>
            <a:off x="838200" y="1825625"/>
            <a:ext cx="5093444" cy="4840646"/>
          </a:xfrm>
        </p:spPr>
        <p:txBody>
          <a:bodyPr>
            <a:normAutofit/>
          </a:bodyPr>
          <a:lstStyle/>
          <a:p>
            <a:pPr algn="just"/>
            <a:r>
              <a:rPr lang="zh-CN" altLang="en-US" dirty="0"/>
              <a:t>门的工作示意图：</a:t>
            </a:r>
            <a:endParaRPr lang="en-US" altLang="zh-CN" dirty="0"/>
          </a:p>
          <a:p>
            <a:pPr lvl="1" algn="just"/>
            <a:r>
              <a:rPr lang="zh-CN" altLang="en-US" dirty="0"/>
              <a:t>从右图可以看到，信息向量与门向量相乘后，不同维度的信息收到不同程度的控制：</a:t>
            </a:r>
            <a:endParaRPr lang="en-US" altLang="zh-CN" dirty="0"/>
          </a:p>
          <a:p>
            <a:pPr lvl="2" algn="just"/>
            <a:r>
              <a:rPr lang="en-US" altLang="zh-CN" dirty="0"/>
              <a:t>a</a:t>
            </a:r>
            <a:r>
              <a:rPr lang="zh-CN" altLang="en-US" dirty="0"/>
              <a:t>包含的信息被丢弃，模型认为这部分信息不再被未来的决策需要；</a:t>
            </a:r>
            <a:endParaRPr lang="en-US" altLang="zh-CN" dirty="0"/>
          </a:p>
          <a:p>
            <a:pPr lvl="2" algn="just"/>
            <a:r>
              <a:rPr lang="en-US" altLang="zh-CN" dirty="0"/>
              <a:t>b</a:t>
            </a:r>
            <a:r>
              <a:rPr lang="zh-CN" altLang="en-US" dirty="0"/>
              <a:t>包含的信息通过一小部分，模型认为这部分信息对未来有一定的影响；</a:t>
            </a:r>
            <a:endParaRPr lang="en-US" altLang="zh-CN" dirty="0"/>
          </a:p>
          <a:p>
            <a:pPr lvl="2" algn="just"/>
            <a:r>
              <a:rPr lang="en-US" altLang="zh-CN" dirty="0"/>
              <a:t>c</a:t>
            </a:r>
            <a:r>
              <a:rPr lang="zh-CN" altLang="en-US" dirty="0"/>
              <a:t>包含的信息通过一大部分，模型认为这部分信息对未来有相当的影响；</a:t>
            </a:r>
            <a:endParaRPr lang="en-US" altLang="zh-CN" dirty="0"/>
          </a:p>
          <a:p>
            <a:pPr lvl="2" algn="just"/>
            <a:r>
              <a:rPr lang="en-US" altLang="zh-CN" dirty="0"/>
              <a:t>d</a:t>
            </a:r>
            <a:r>
              <a:rPr lang="zh-CN" altLang="en-US" dirty="0"/>
              <a:t>包含的信息全部通过，模型认为这部分信息对未来非常有用，应全部保留。</a:t>
            </a:r>
          </a:p>
        </p:txBody>
      </p:sp>
      <p:grpSp>
        <p:nvGrpSpPr>
          <p:cNvPr id="10" name="组合 9">
            <a:extLst>
              <a:ext uri="{FF2B5EF4-FFF2-40B4-BE49-F238E27FC236}">
                <a16:creationId xmlns:a16="http://schemas.microsoft.com/office/drawing/2014/main" id="{9D6B6890-DEC9-45E9-BA48-E9370F8BA7AA}"/>
              </a:ext>
            </a:extLst>
          </p:cNvPr>
          <p:cNvGrpSpPr/>
          <p:nvPr/>
        </p:nvGrpSpPr>
        <p:grpSpPr>
          <a:xfrm>
            <a:off x="6756382" y="2355702"/>
            <a:ext cx="4597418" cy="3705886"/>
            <a:chOff x="6998110" y="2311456"/>
            <a:chExt cx="3530952" cy="2843071"/>
          </a:xfrm>
        </p:grpSpPr>
        <p:pic>
          <p:nvPicPr>
            <p:cNvPr id="5" name="图片 4" descr="图片包含 游戏机, 物体, 钟表&#10;&#10;描述已自动生成">
              <a:extLst>
                <a:ext uri="{FF2B5EF4-FFF2-40B4-BE49-F238E27FC236}">
                  <a16:creationId xmlns:a16="http://schemas.microsoft.com/office/drawing/2014/main" id="{067DE095-5B4E-4E64-B18B-5DC78B472C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3188" y="2311456"/>
              <a:ext cx="2769370" cy="2235087"/>
            </a:xfrm>
            <a:prstGeom prst="rect">
              <a:avLst/>
            </a:prstGeom>
          </p:spPr>
        </p:pic>
        <p:sp>
          <p:nvSpPr>
            <p:cNvPr id="6" name="文本框 5">
              <a:extLst>
                <a:ext uri="{FF2B5EF4-FFF2-40B4-BE49-F238E27FC236}">
                  <a16:creationId xmlns:a16="http://schemas.microsoft.com/office/drawing/2014/main" id="{6FE51AEF-DE0E-4A37-9786-5BC31FCA6E52}"/>
                </a:ext>
              </a:extLst>
            </p:cNvPr>
            <p:cNvSpPr txBox="1"/>
            <p:nvPr/>
          </p:nvSpPr>
          <p:spPr>
            <a:xfrm>
              <a:off x="6998110" y="4785195"/>
              <a:ext cx="1136002" cy="369332"/>
            </a:xfrm>
            <a:prstGeom prst="rect">
              <a:avLst/>
            </a:prstGeom>
            <a:noFill/>
          </p:spPr>
          <p:txBody>
            <a:bodyPr wrap="square" rtlCol="0">
              <a:spAutoFit/>
            </a:bodyPr>
            <a:lstStyle/>
            <a:p>
              <a:pPr algn="ctr"/>
              <a:r>
                <a:rPr lang="zh-CN" altLang="en-US" dirty="0"/>
                <a:t>信息向量</a:t>
              </a:r>
            </a:p>
          </p:txBody>
        </p:sp>
        <p:sp>
          <p:nvSpPr>
            <p:cNvPr id="8" name="文本框 7">
              <a:extLst>
                <a:ext uri="{FF2B5EF4-FFF2-40B4-BE49-F238E27FC236}">
                  <a16:creationId xmlns:a16="http://schemas.microsoft.com/office/drawing/2014/main" id="{0072D6B7-8ED8-4971-8ED5-483D5800B1AC}"/>
                </a:ext>
              </a:extLst>
            </p:cNvPr>
            <p:cNvSpPr txBox="1"/>
            <p:nvPr/>
          </p:nvSpPr>
          <p:spPr>
            <a:xfrm>
              <a:off x="7891516" y="4785195"/>
              <a:ext cx="1136002" cy="369332"/>
            </a:xfrm>
            <a:prstGeom prst="rect">
              <a:avLst/>
            </a:prstGeom>
            <a:noFill/>
          </p:spPr>
          <p:txBody>
            <a:bodyPr wrap="square" rtlCol="0">
              <a:spAutoFit/>
            </a:bodyPr>
            <a:lstStyle/>
            <a:p>
              <a:pPr algn="ctr"/>
              <a:r>
                <a:rPr lang="zh-CN" altLang="en-US" dirty="0"/>
                <a:t>门</a:t>
              </a:r>
            </a:p>
          </p:txBody>
        </p:sp>
        <p:sp>
          <p:nvSpPr>
            <p:cNvPr id="9" name="文本框 8">
              <a:extLst>
                <a:ext uri="{FF2B5EF4-FFF2-40B4-BE49-F238E27FC236}">
                  <a16:creationId xmlns:a16="http://schemas.microsoft.com/office/drawing/2014/main" id="{BCD523F4-ECB7-474D-A4C1-EAAF5FB87545}"/>
                </a:ext>
              </a:extLst>
            </p:cNvPr>
            <p:cNvSpPr txBox="1"/>
            <p:nvPr/>
          </p:nvSpPr>
          <p:spPr>
            <a:xfrm>
              <a:off x="8893496" y="4785195"/>
              <a:ext cx="1635566" cy="369332"/>
            </a:xfrm>
            <a:prstGeom prst="rect">
              <a:avLst/>
            </a:prstGeom>
            <a:noFill/>
          </p:spPr>
          <p:txBody>
            <a:bodyPr wrap="square" rtlCol="0">
              <a:spAutoFit/>
            </a:bodyPr>
            <a:lstStyle/>
            <a:p>
              <a:pPr algn="ctr"/>
              <a:r>
                <a:rPr lang="zh-CN" altLang="en-US" dirty="0"/>
                <a:t>受控信息向量</a:t>
              </a:r>
            </a:p>
          </p:txBody>
        </p:sp>
      </p:grpSp>
    </p:spTree>
    <p:extLst>
      <p:ext uri="{BB962C8B-B14F-4D97-AF65-F5344CB8AC3E}">
        <p14:creationId xmlns:p14="http://schemas.microsoft.com/office/powerpoint/2010/main" val="18952567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D8576-3678-40DA-89AF-71D3CAEEA777}"/>
              </a:ext>
            </a:extLst>
          </p:cNvPr>
          <p:cNvSpPr>
            <a:spLocks noGrp="1"/>
          </p:cNvSpPr>
          <p:nvPr>
            <p:ph type="title"/>
          </p:nvPr>
        </p:nvSpPr>
        <p:spPr/>
        <p:txBody>
          <a:bodyPr/>
          <a:lstStyle/>
          <a:p>
            <a:r>
              <a:rPr lang="en-US" altLang="zh-CN" dirty="0"/>
              <a:t>Long Short-Term Memory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29E88D8-6AE9-4475-850D-C2D26C03E0C7}"/>
                  </a:ext>
                </a:extLst>
              </p:cNvPr>
              <p:cNvSpPr>
                <a:spLocks noGrp="1"/>
              </p:cNvSpPr>
              <p:nvPr>
                <p:ph idx="1"/>
              </p:nvPr>
            </p:nvSpPr>
            <p:spPr>
              <a:xfrm>
                <a:off x="838200" y="1825625"/>
                <a:ext cx="4677696" cy="4351338"/>
              </a:xfrm>
            </p:spPr>
            <p:txBody>
              <a:bodyPr/>
              <a:lstStyle/>
              <a:p>
                <a:pPr algn="just"/>
                <a:r>
                  <a:rPr lang="zh-CN" altLang="en-US" dirty="0"/>
                  <a:t>首先对比</a:t>
                </a:r>
                <a:r>
                  <a:rPr lang="en-US" altLang="zh-CN" dirty="0"/>
                  <a:t>SRN(simple RNN)</a:t>
                </a:r>
                <a:r>
                  <a:rPr lang="zh-CN" altLang="en-US" dirty="0"/>
                  <a:t>和</a:t>
                </a:r>
                <a:r>
                  <a:rPr lang="en-US" altLang="zh-CN" dirty="0"/>
                  <a:t>LSTM</a:t>
                </a:r>
                <a:r>
                  <a:rPr lang="zh-CN" altLang="en-US" dirty="0"/>
                  <a:t>的结构：</a:t>
                </a:r>
                <a:endParaRPr lang="en-US" altLang="zh-CN" dirty="0"/>
              </a:p>
              <a:p>
                <a:pPr lvl="1" algn="just"/>
                <a:r>
                  <a:rPr lang="en-US" altLang="zh-CN" dirty="0"/>
                  <a:t>LSTM</a:t>
                </a:r>
                <a:r>
                  <a:rPr lang="zh-CN" altLang="en-US" dirty="0"/>
                  <a:t>的结构更加复杂，其中标为</a:t>
                </a:r>
                <a14:m>
                  <m:oMath xmlns:m="http://schemas.openxmlformats.org/officeDocument/2006/math">
                    <m:r>
                      <a:rPr lang="en-US" altLang="zh-CN" i="1" dirty="0" smtClean="0">
                        <a:latin typeface="Cambria Math" panose="02040503050406030204" pitchFamily="18" charset="0"/>
                      </a:rPr>
                      <m:t>𝜎</m:t>
                    </m:r>
                  </m:oMath>
                </a14:m>
                <a:r>
                  <a:rPr lang="zh-CN" altLang="en-US" dirty="0"/>
                  <a:t>的即为门；</a:t>
                </a:r>
                <a:endParaRPr lang="en-US" altLang="zh-CN" dirty="0"/>
              </a:p>
              <a:p>
                <a:pPr lvl="1" algn="just"/>
                <a:r>
                  <a:rPr lang="en-US" altLang="zh-CN" dirty="0"/>
                  <a:t>LSTM</a:t>
                </a:r>
                <a:r>
                  <a:rPr lang="zh-CN" altLang="en-US" dirty="0"/>
                  <a:t>顶端的信息流被称为细胞状态，编码了从前面的隐层传递过来的全部有用信息，并在本隐层更新后传入下一个隐层；</a:t>
                </a:r>
                <a:endParaRPr lang="en-US" altLang="zh-CN" dirty="0"/>
              </a:p>
              <a:p>
                <a:pPr lvl="1" algn="just"/>
                <a:r>
                  <a:rPr lang="en-US" altLang="zh-CN" dirty="0"/>
                  <a:t>LSTM</a:t>
                </a:r>
                <a:r>
                  <a:rPr lang="zh-CN" altLang="en-US" dirty="0"/>
                  <a:t>有三个门，控制不同的信息流，接下来将依次介绍这三个门的结构。</a:t>
                </a:r>
                <a:endParaRPr lang="en-US" altLang="zh-CN" dirty="0"/>
              </a:p>
              <a:p>
                <a:pPr algn="just"/>
                <a:endParaRPr lang="zh-CN" altLang="en-US" dirty="0"/>
              </a:p>
            </p:txBody>
          </p:sp>
        </mc:Choice>
        <mc:Fallback xmlns="">
          <p:sp>
            <p:nvSpPr>
              <p:cNvPr id="3" name="内容占位符 2">
                <a:extLst>
                  <a:ext uri="{FF2B5EF4-FFF2-40B4-BE49-F238E27FC236}">
                    <a16:creationId xmlns:a16="http://schemas.microsoft.com/office/drawing/2014/main" id="{729E88D8-6AE9-4475-850D-C2D26C03E0C7}"/>
                  </a:ext>
                </a:extLst>
              </p:cNvPr>
              <p:cNvSpPr>
                <a:spLocks noGrp="1" noRot="1" noChangeAspect="1" noMove="1" noResize="1" noEditPoints="1" noAdjustHandles="1" noChangeArrowheads="1" noChangeShapeType="1" noTextEdit="1"/>
              </p:cNvSpPr>
              <p:nvPr>
                <p:ph idx="1"/>
              </p:nvPr>
            </p:nvSpPr>
            <p:spPr>
              <a:xfrm>
                <a:off x="838200" y="1825625"/>
                <a:ext cx="4677696" cy="4351338"/>
              </a:xfrm>
              <a:blipFill>
                <a:blip r:embed="rId2"/>
                <a:stretch>
                  <a:fillRect l="-2347" t="-2521" r="-8605" b="-3081"/>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AD6F4698-DC32-4EA5-B7C9-E33708DA65D6}"/>
              </a:ext>
            </a:extLst>
          </p:cNvPr>
          <p:cNvGrpSpPr>
            <a:grpSpLocks noChangeAspect="1"/>
          </p:cNvGrpSpPr>
          <p:nvPr/>
        </p:nvGrpSpPr>
        <p:grpSpPr>
          <a:xfrm>
            <a:off x="5515896" y="1540940"/>
            <a:ext cx="6439295" cy="4951935"/>
            <a:chOff x="5992806" y="2327631"/>
            <a:chExt cx="5623172" cy="4324321"/>
          </a:xfrm>
        </p:grpSpPr>
        <p:pic>
          <p:nvPicPr>
            <p:cNvPr id="5" name="图片 4" descr="图片包含 游戏机, 钟表, 画&#10;&#10;描述已自动生成">
              <a:extLst>
                <a:ext uri="{FF2B5EF4-FFF2-40B4-BE49-F238E27FC236}">
                  <a16:creationId xmlns:a16="http://schemas.microsoft.com/office/drawing/2014/main" id="{ACA875BB-5E4B-40AE-9938-E6C435320B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5895" y="2327631"/>
              <a:ext cx="5620083" cy="2162160"/>
            </a:xfrm>
            <a:prstGeom prst="rect">
              <a:avLst/>
            </a:prstGeom>
          </p:spPr>
        </p:pic>
        <p:pic>
          <p:nvPicPr>
            <p:cNvPr id="7" name="图片 6" descr="图片包含 游戏机, 画, 钟表&#10;&#10;描述已自动生成">
              <a:extLst>
                <a:ext uri="{FF2B5EF4-FFF2-40B4-BE49-F238E27FC236}">
                  <a16:creationId xmlns:a16="http://schemas.microsoft.com/office/drawing/2014/main" id="{12F45C56-FFFE-4510-BE83-5837750F4A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2806" y="4489791"/>
              <a:ext cx="5623172" cy="2162161"/>
            </a:xfrm>
            <a:prstGeom prst="rect">
              <a:avLst/>
            </a:prstGeom>
          </p:spPr>
        </p:pic>
      </p:grpSp>
    </p:spTree>
    <p:extLst>
      <p:ext uri="{BB962C8B-B14F-4D97-AF65-F5344CB8AC3E}">
        <p14:creationId xmlns:p14="http://schemas.microsoft.com/office/powerpoint/2010/main" val="1030341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1767A6-5E62-416C-BE7D-276110DDAE0E}"/>
              </a:ext>
            </a:extLst>
          </p:cNvPr>
          <p:cNvSpPr>
            <a:spLocks noGrp="1"/>
          </p:cNvSpPr>
          <p:nvPr>
            <p:ph type="title"/>
          </p:nvPr>
        </p:nvSpPr>
        <p:spPr/>
        <p:txBody>
          <a:bodyPr/>
          <a:lstStyle/>
          <a:p>
            <a:r>
              <a:rPr lang="en-US" altLang="zh-CN" dirty="0"/>
              <a:t>Long Short-Term Memory</a:t>
            </a:r>
            <a:endParaRPr lang="zh-CN" altLang="en-US" dirty="0"/>
          </a:p>
        </p:txBody>
      </p:sp>
      <p:sp>
        <p:nvSpPr>
          <p:cNvPr id="3" name="内容占位符 2">
            <a:extLst>
              <a:ext uri="{FF2B5EF4-FFF2-40B4-BE49-F238E27FC236}">
                <a16:creationId xmlns:a16="http://schemas.microsoft.com/office/drawing/2014/main" id="{A22C2816-B644-418B-AD5F-DF36CFBC14C9}"/>
              </a:ext>
            </a:extLst>
          </p:cNvPr>
          <p:cNvSpPr>
            <a:spLocks noGrp="1"/>
          </p:cNvSpPr>
          <p:nvPr>
            <p:ph idx="1"/>
          </p:nvPr>
        </p:nvSpPr>
        <p:spPr/>
        <p:txBody>
          <a:bodyPr/>
          <a:lstStyle/>
          <a:p>
            <a:pPr algn="just"/>
            <a:r>
              <a:rPr lang="zh-CN" altLang="en-US" dirty="0"/>
              <a:t>遗忘门（</a:t>
            </a:r>
            <a:r>
              <a:rPr lang="en-US" altLang="zh-CN" dirty="0"/>
              <a:t>forget fate</a:t>
            </a:r>
            <a:r>
              <a:rPr lang="zh-CN" altLang="en-US" dirty="0"/>
              <a:t>）控制细胞状态的信息流，其目的在于删除那些不再被未来决策需要的长期信息，保留仍然被未来决策需要的长期信息；这代表对长期依赖的控制：</a:t>
            </a:r>
          </a:p>
        </p:txBody>
      </p:sp>
      <p:pic>
        <p:nvPicPr>
          <p:cNvPr id="5" name="图片 4" descr="图片包含 游戏机, 钟表&#10;&#10;描述已自动生成">
            <a:extLst>
              <a:ext uri="{FF2B5EF4-FFF2-40B4-BE49-F238E27FC236}">
                <a16:creationId xmlns:a16="http://schemas.microsoft.com/office/drawing/2014/main" id="{593A3389-3266-4150-B33B-80544D76BE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017889"/>
            <a:ext cx="4718099" cy="3159074"/>
          </a:xfrm>
          <a:prstGeom prst="rect">
            <a:avLst/>
          </a:prstGeom>
        </p:spPr>
      </p:pic>
      <p:pic>
        <p:nvPicPr>
          <p:cNvPr id="7" name="图片 6" descr="图片包含 游戏机, 物体, 钟表&#10;&#10;描述已自动生成">
            <a:extLst>
              <a:ext uri="{FF2B5EF4-FFF2-40B4-BE49-F238E27FC236}">
                <a16:creationId xmlns:a16="http://schemas.microsoft.com/office/drawing/2014/main" id="{3D632B53-4A7E-461B-AB01-D0F083B07F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6347" y="3992614"/>
            <a:ext cx="4351936" cy="710816"/>
          </a:xfrm>
          <a:prstGeom prst="rect">
            <a:avLst/>
          </a:prstGeom>
        </p:spPr>
      </p:pic>
    </p:spTree>
    <p:extLst>
      <p:ext uri="{BB962C8B-B14F-4D97-AF65-F5344CB8AC3E}">
        <p14:creationId xmlns:p14="http://schemas.microsoft.com/office/powerpoint/2010/main" val="19848027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79D719-56E3-4094-A3B9-690009D71E5F}"/>
              </a:ext>
            </a:extLst>
          </p:cNvPr>
          <p:cNvSpPr>
            <a:spLocks noGrp="1"/>
          </p:cNvSpPr>
          <p:nvPr>
            <p:ph type="title"/>
          </p:nvPr>
        </p:nvSpPr>
        <p:spPr/>
        <p:txBody>
          <a:bodyPr/>
          <a:lstStyle/>
          <a:p>
            <a:r>
              <a:rPr lang="en-US" altLang="zh-CN" dirty="0"/>
              <a:t>Long Short-Term Memory</a:t>
            </a:r>
            <a:endParaRPr lang="zh-CN" altLang="en-US" dirty="0"/>
          </a:p>
        </p:txBody>
      </p:sp>
      <p:sp>
        <p:nvSpPr>
          <p:cNvPr id="3" name="内容占位符 2">
            <a:extLst>
              <a:ext uri="{FF2B5EF4-FFF2-40B4-BE49-F238E27FC236}">
                <a16:creationId xmlns:a16="http://schemas.microsoft.com/office/drawing/2014/main" id="{85F4A56A-F159-4F00-954A-F58D9D06A71C}"/>
              </a:ext>
            </a:extLst>
          </p:cNvPr>
          <p:cNvSpPr>
            <a:spLocks noGrp="1"/>
          </p:cNvSpPr>
          <p:nvPr>
            <p:ph idx="1"/>
          </p:nvPr>
        </p:nvSpPr>
        <p:spPr/>
        <p:txBody>
          <a:bodyPr/>
          <a:lstStyle/>
          <a:p>
            <a:pPr algn="just"/>
            <a:r>
              <a:rPr lang="zh-CN" altLang="en-US" dirty="0"/>
              <a:t>输入门（</a:t>
            </a:r>
            <a:r>
              <a:rPr lang="en-US" altLang="zh-CN" dirty="0"/>
              <a:t>add gate</a:t>
            </a:r>
            <a:r>
              <a:rPr lang="zh-CN" altLang="en-US" dirty="0"/>
              <a:t>）控制本地输入信息流，其目的在于控制哪些本地信息用于更新细胞状态，哪些本地信息被丢弃：</a:t>
            </a:r>
          </a:p>
        </p:txBody>
      </p:sp>
      <p:pic>
        <p:nvPicPr>
          <p:cNvPr id="5" name="图片 4" descr="图片包含 游戏机, 钟表&#10;&#10;描述已自动生成">
            <a:extLst>
              <a:ext uri="{FF2B5EF4-FFF2-40B4-BE49-F238E27FC236}">
                <a16:creationId xmlns:a16="http://schemas.microsoft.com/office/drawing/2014/main" id="{63BCC574-1B47-43B5-AF29-DEA371D165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823287"/>
            <a:ext cx="4815836" cy="2997754"/>
          </a:xfrm>
          <a:prstGeom prst="rect">
            <a:avLst/>
          </a:prstGeom>
        </p:spPr>
      </p:pic>
      <p:pic>
        <p:nvPicPr>
          <p:cNvPr id="7" name="图片 6" descr="图片包含 游戏机, 物体&#10;&#10;描述已自动生成">
            <a:extLst>
              <a:ext uri="{FF2B5EF4-FFF2-40B4-BE49-F238E27FC236}">
                <a16:creationId xmlns:a16="http://schemas.microsoft.com/office/drawing/2014/main" id="{5335DC02-C9A1-49C4-A8BE-E3CDD7E185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5532" y="3831307"/>
            <a:ext cx="4424094" cy="981715"/>
          </a:xfrm>
          <a:prstGeom prst="rect">
            <a:avLst/>
          </a:prstGeom>
        </p:spPr>
      </p:pic>
    </p:spTree>
    <p:extLst>
      <p:ext uri="{BB962C8B-B14F-4D97-AF65-F5344CB8AC3E}">
        <p14:creationId xmlns:p14="http://schemas.microsoft.com/office/powerpoint/2010/main" val="2979227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7586A-5B7A-4BD0-8E05-1B004A3600CB}"/>
              </a:ext>
            </a:extLst>
          </p:cNvPr>
          <p:cNvSpPr>
            <a:spLocks noGrp="1"/>
          </p:cNvSpPr>
          <p:nvPr>
            <p:ph type="title"/>
          </p:nvPr>
        </p:nvSpPr>
        <p:spPr/>
        <p:txBody>
          <a:bodyPr/>
          <a:lstStyle/>
          <a:p>
            <a:r>
              <a:rPr lang="en-US" altLang="zh-CN" dirty="0"/>
              <a:t>Simple Recurrent Neural Networks</a:t>
            </a:r>
            <a:endParaRPr lang="zh-CN" altLang="en-US" dirty="0"/>
          </a:p>
        </p:txBody>
      </p:sp>
      <p:sp>
        <p:nvSpPr>
          <p:cNvPr id="3" name="内容占位符 2">
            <a:extLst>
              <a:ext uri="{FF2B5EF4-FFF2-40B4-BE49-F238E27FC236}">
                <a16:creationId xmlns:a16="http://schemas.microsoft.com/office/drawing/2014/main" id="{5D64E6CA-5332-487A-925A-F9CFDD7BF562}"/>
              </a:ext>
            </a:extLst>
          </p:cNvPr>
          <p:cNvSpPr>
            <a:spLocks noGrp="1"/>
          </p:cNvSpPr>
          <p:nvPr>
            <p:ph idx="1"/>
          </p:nvPr>
        </p:nvSpPr>
        <p:spPr/>
        <p:txBody>
          <a:bodyPr>
            <a:normAutofit/>
          </a:bodyPr>
          <a:lstStyle/>
          <a:p>
            <a:pPr algn="just"/>
            <a:r>
              <a:rPr lang="zh-CN" altLang="en-US" dirty="0"/>
              <a:t>这条虚线代表的连接也称为循环连接（</a:t>
            </a:r>
            <a:r>
              <a:rPr lang="en-US" altLang="zh-CN" dirty="0"/>
              <a:t>recurrent link</a:t>
            </a:r>
            <a:r>
              <a:rPr lang="zh-CN" altLang="en-US" dirty="0"/>
              <a:t>），循环链接代表着从以前的时间步传递过来的记忆（</a:t>
            </a:r>
            <a:r>
              <a:rPr lang="en-US" altLang="zh-CN" dirty="0"/>
              <a:t>memory</a:t>
            </a:r>
            <a:r>
              <a:rPr lang="zh-CN" altLang="en-US" dirty="0"/>
              <a:t>），这个记忆编码了更早的上下文信息；</a:t>
            </a:r>
            <a:endParaRPr lang="en-US" altLang="zh-CN" dirty="0"/>
          </a:p>
          <a:p>
            <a:pPr algn="just"/>
            <a:r>
              <a:rPr lang="zh-CN" altLang="en-US" dirty="0"/>
              <a:t>最重要的一点是，</a:t>
            </a:r>
            <a:r>
              <a:rPr lang="en-US" altLang="zh-CN" dirty="0"/>
              <a:t>RNN</a:t>
            </a:r>
            <a:r>
              <a:rPr lang="zh-CN" altLang="en-US" dirty="0"/>
              <a:t>没有限定上下文的长度，通过循环连接获取的记忆，编码了可追溯至序列开始的全部上下文信息；且</a:t>
            </a:r>
            <a:r>
              <a:rPr lang="en-US" altLang="zh-CN" dirty="0"/>
              <a:t>RNN</a:t>
            </a:r>
            <a:r>
              <a:rPr lang="zh-CN" altLang="en-US" dirty="0"/>
              <a:t>是对每个输入产生一个输出，而</a:t>
            </a:r>
            <a:r>
              <a:rPr lang="en-US" altLang="zh-CN" dirty="0"/>
              <a:t>FFNN</a:t>
            </a:r>
            <a:r>
              <a:rPr lang="zh-CN" altLang="en-US" dirty="0"/>
              <a:t>是对整体输入产生一个输出；</a:t>
            </a:r>
            <a:endParaRPr lang="en-US" altLang="zh-CN" dirty="0"/>
          </a:p>
          <a:p>
            <a:pPr algn="just"/>
            <a:r>
              <a:rPr lang="en-US" altLang="zh-CN" dirty="0"/>
              <a:t>RNN</a:t>
            </a:r>
            <a:r>
              <a:rPr lang="zh-CN" altLang="en-US" dirty="0"/>
              <a:t>与</a:t>
            </a:r>
            <a:r>
              <a:rPr lang="en-US" altLang="zh-CN" dirty="0"/>
              <a:t>FFNN</a:t>
            </a:r>
            <a:r>
              <a:rPr lang="zh-CN" altLang="en-US" dirty="0"/>
              <a:t>并非完全不同，单独看每一个时间步，其仍然是</a:t>
            </a:r>
            <a:r>
              <a:rPr lang="en-US" altLang="zh-CN" dirty="0"/>
              <a:t>FFNN</a:t>
            </a:r>
            <a:r>
              <a:rPr lang="zh-CN" altLang="en-US" dirty="0"/>
              <a:t>，以本次输入和上一个时间步的隐层输出作为本次隐层的输入，增加权重矩阵</a:t>
            </a:r>
            <a:r>
              <a:rPr lang="en-US" altLang="zh-CN" dirty="0"/>
              <a:t>U</a:t>
            </a:r>
            <a:r>
              <a:rPr lang="zh-CN" altLang="en-US" dirty="0"/>
              <a:t>，执行</a:t>
            </a:r>
            <a:r>
              <a:rPr lang="en-US" altLang="zh-CN" dirty="0"/>
              <a:t>FFNN</a:t>
            </a:r>
            <a:r>
              <a:rPr lang="zh-CN" altLang="en-US" dirty="0"/>
              <a:t>的运算；该权重矩阵连接着上一个时间步的隐层输出和本时间步的隐层。</a:t>
            </a:r>
          </a:p>
        </p:txBody>
      </p:sp>
    </p:spTree>
    <p:extLst>
      <p:ext uri="{BB962C8B-B14F-4D97-AF65-F5344CB8AC3E}">
        <p14:creationId xmlns:p14="http://schemas.microsoft.com/office/powerpoint/2010/main" val="17823128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B482AC-167A-49E7-85A0-F2B0C6BF86C3}"/>
              </a:ext>
            </a:extLst>
          </p:cNvPr>
          <p:cNvSpPr>
            <a:spLocks noGrp="1"/>
          </p:cNvSpPr>
          <p:nvPr>
            <p:ph type="title"/>
          </p:nvPr>
        </p:nvSpPr>
        <p:spPr/>
        <p:txBody>
          <a:bodyPr/>
          <a:lstStyle/>
          <a:p>
            <a:r>
              <a:rPr lang="en-US" altLang="zh-CN" dirty="0"/>
              <a:t>Long Short-Term Memory</a:t>
            </a:r>
            <a:endParaRPr lang="zh-CN" altLang="en-US" dirty="0"/>
          </a:p>
        </p:txBody>
      </p:sp>
      <p:sp>
        <p:nvSpPr>
          <p:cNvPr id="3" name="内容占位符 2">
            <a:extLst>
              <a:ext uri="{FF2B5EF4-FFF2-40B4-BE49-F238E27FC236}">
                <a16:creationId xmlns:a16="http://schemas.microsoft.com/office/drawing/2014/main" id="{965D324E-644E-4A56-8C94-1745BD0DB3FB}"/>
              </a:ext>
            </a:extLst>
          </p:cNvPr>
          <p:cNvSpPr>
            <a:spLocks noGrp="1"/>
          </p:cNvSpPr>
          <p:nvPr>
            <p:ph idx="1"/>
          </p:nvPr>
        </p:nvSpPr>
        <p:spPr/>
        <p:txBody>
          <a:bodyPr/>
          <a:lstStyle/>
          <a:p>
            <a:pPr algn="just"/>
            <a:r>
              <a:rPr lang="zh-CN" altLang="en-US" dirty="0"/>
              <a:t>经遗忘门和输入门控制的信息流，用于生成新的细胞状态，此时新的细胞状态仅包含未来需要的有用信息：</a:t>
            </a:r>
          </a:p>
        </p:txBody>
      </p:sp>
      <p:pic>
        <p:nvPicPr>
          <p:cNvPr id="5" name="图片 4" descr="图片包含 游戏机, 钟表, 物体&#10;&#10;描述已自动生成">
            <a:extLst>
              <a:ext uri="{FF2B5EF4-FFF2-40B4-BE49-F238E27FC236}">
                <a16:creationId xmlns:a16="http://schemas.microsoft.com/office/drawing/2014/main" id="{5596DCB3-F05D-4A2C-91FF-4CC3DC76FA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784533"/>
            <a:ext cx="4864253" cy="3085326"/>
          </a:xfrm>
          <a:prstGeom prst="rect">
            <a:avLst/>
          </a:prstGeom>
        </p:spPr>
      </p:pic>
      <p:pic>
        <p:nvPicPr>
          <p:cNvPr id="7" name="图片 6" descr="图片包含 钟表&#10;&#10;描述已自动生成">
            <a:extLst>
              <a:ext uri="{FF2B5EF4-FFF2-40B4-BE49-F238E27FC236}">
                <a16:creationId xmlns:a16="http://schemas.microsoft.com/office/drawing/2014/main" id="{3D678506-B759-461B-932B-7204C1D364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9524" y="4020486"/>
            <a:ext cx="4026550" cy="613420"/>
          </a:xfrm>
          <a:prstGeom prst="rect">
            <a:avLst/>
          </a:prstGeom>
        </p:spPr>
      </p:pic>
    </p:spTree>
    <p:extLst>
      <p:ext uri="{BB962C8B-B14F-4D97-AF65-F5344CB8AC3E}">
        <p14:creationId xmlns:p14="http://schemas.microsoft.com/office/powerpoint/2010/main" val="36545984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A96DB0-1A21-4957-B528-3556C8F4F658}"/>
              </a:ext>
            </a:extLst>
          </p:cNvPr>
          <p:cNvSpPr>
            <a:spLocks noGrp="1"/>
          </p:cNvSpPr>
          <p:nvPr>
            <p:ph type="title"/>
          </p:nvPr>
        </p:nvSpPr>
        <p:spPr/>
        <p:txBody>
          <a:bodyPr/>
          <a:lstStyle/>
          <a:p>
            <a:r>
              <a:rPr lang="en-US" altLang="zh-CN" dirty="0"/>
              <a:t>Long Short-Term Memory</a:t>
            </a:r>
            <a:endParaRPr lang="zh-CN" altLang="en-US" dirty="0"/>
          </a:p>
        </p:txBody>
      </p:sp>
      <p:sp>
        <p:nvSpPr>
          <p:cNvPr id="3" name="内容占位符 2">
            <a:extLst>
              <a:ext uri="{FF2B5EF4-FFF2-40B4-BE49-F238E27FC236}">
                <a16:creationId xmlns:a16="http://schemas.microsoft.com/office/drawing/2014/main" id="{1ED5D9BD-5208-4447-921D-14CE58BE4DCE}"/>
              </a:ext>
            </a:extLst>
          </p:cNvPr>
          <p:cNvSpPr>
            <a:spLocks noGrp="1"/>
          </p:cNvSpPr>
          <p:nvPr>
            <p:ph idx="1"/>
          </p:nvPr>
        </p:nvSpPr>
        <p:spPr/>
        <p:txBody>
          <a:bodyPr/>
          <a:lstStyle/>
          <a:p>
            <a:pPr algn="just"/>
            <a:r>
              <a:rPr lang="zh-CN" altLang="en-US" dirty="0"/>
              <a:t>输出门（</a:t>
            </a:r>
            <a:r>
              <a:rPr lang="en-US" altLang="zh-CN" dirty="0"/>
              <a:t>output gate</a:t>
            </a:r>
            <a:r>
              <a:rPr lang="zh-CN" altLang="en-US" dirty="0"/>
              <a:t>）控制本地输出信息流，其目的在于控制哪些信息用于作出本地决策，并用于下一个隐层的决策；这代表对短期依赖的控制：</a:t>
            </a:r>
          </a:p>
        </p:txBody>
      </p:sp>
      <p:pic>
        <p:nvPicPr>
          <p:cNvPr id="5" name="图片 4" descr="图片包含 游戏机, 钟表, 物体&#10;&#10;描述已自动生成">
            <a:extLst>
              <a:ext uri="{FF2B5EF4-FFF2-40B4-BE49-F238E27FC236}">
                <a16:creationId xmlns:a16="http://schemas.microsoft.com/office/drawing/2014/main" id="{18104E76-855F-4E5F-952C-3D208CA468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8737" y="3218917"/>
            <a:ext cx="4722261" cy="2958045"/>
          </a:xfrm>
          <a:prstGeom prst="rect">
            <a:avLst/>
          </a:prstGeom>
        </p:spPr>
      </p:pic>
      <p:pic>
        <p:nvPicPr>
          <p:cNvPr id="7" name="图片 6" descr="手机屏幕截图&#10;&#10;描述已自动生成">
            <a:extLst>
              <a:ext uri="{FF2B5EF4-FFF2-40B4-BE49-F238E27FC236}">
                <a16:creationId xmlns:a16="http://schemas.microsoft.com/office/drawing/2014/main" id="{223BE2DE-C51A-4351-B1E6-43FAA1A3DF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9309" y="4265141"/>
            <a:ext cx="4433955" cy="1160566"/>
          </a:xfrm>
          <a:prstGeom prst="rect">
            <a:avLst/>
          </a:prstGeom>
        </p:spPr>
      </p:pic>
    </p:spTree>
    <p:extLst>
      <p:ext uri="{BB962C8B-B14F-4D97-AF65-F5344CB8AC3E}">
        <p14:creationId xmlns:p14="http://schemas.microsoft.com/office/powerpoint/2010/main" val="11191616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80AC9A-86B7-47BE-A325-64BE0121DDA6}"/>
              </a:ext>
            </a:extLst>
          </p:cNvPr>
          <p:cNvSpPr>
            <a:spLocks noGrp="1"/>
          </p:cNvSpPr>
          <p:nvPr>
            <p:ph type="title"/>
          </p:nvPr>
        </p:nvSpPr>
        <p:spPr/>
        <p:txBody>
          <a:bodyPr/>
          <a:lstStyle/>
          <a:p>
            <a:r>
              <a:rPr lang="en-US" altLang="zh-CN" dirty="0"/>
              <a:t>Gated Recurrent Units</a:t>
            </a:r>
            <a:endParaRPr lang="zh-CN" altLang="en-US" dirty="0"/>
          </a:p>
        </p:txBody>
      </p:sp>
      <p:sp>
        <p:nvSpPr>
          <p:cNvPr id="3" name="内容占位符 2">
            <a:extLst>
              <a:ext uri="{FF2B5EF4-FFF2-40B4-BE49-F238E27FC236}">
                <a16:creationId xmlns:a16="http://schemas.microsoft.com/office/drawing/2014/main" id="{66DF322C-6E1B-44D1-8C6D-D5FD93AB7E9F}"/>
              </a:ext>
            </a:extLst>
          </p:cNvPr>
          <p:cNvSpPr>
            <a:spLocks noGrp="1"/>
          </p:cNvSpPr>
          <p:nvPr>
            <p:ph idx="1"/>
          </p:nvPr>
        </p:nvSpPr>
        <p:spPr/>
        <p:txBody>
          <a:bodyPr/>
          <a:lstStyle/>
          <a:p>
            <a:pPr algn="just"/>
            <a:r>
              <a:rPr lang="zh-CN" altLang="en-US" dirty="0"/>
              <a:t>虽然</a:t>
            </a:r>
            <a:r>
              <a:rPr lang="en-US" altLang="zh-CN" dirty="0"/>
              <a:t>LSTM</a:t>
            </a:r>
            <a:r>
              <a:rPr lang="zh-CN" altLang="en-US" dirty="0"/>
              <a:t>的学习能力远超</a:t>
            </a:r>
            <a:r>
              <a:rPr lang="en-US" altLang="zh-CN" dirty="0"/>
              <a:t>SRN</a:t>
            </a:r>
            <a:r>
              <a:rPr lang="zh-CN" altLang="en-US" dirty="0"/>
              <a:t>，但是</a:t>
            </a:r>
            <a:r>
              <a:rPr lang="en-US" altLang="zh-CN" dirty="0"/>
              <a:t>LSTM</a:t>
            </a:r>
            <a:r>
              <a:rPr lang="zh-CN" altLang="en-US" dirty="0"/>
              <a:t>引入了大量的参数，使得训练更加困难，相较</a:t>
            </a:r>
            <a:r>
              <a:rPr lang="en-US" altLang="zh-CN" dirty="0"/>
              <a:t>SRN</a:t>
            </a:r>
            <a:r>
              <a:rPr lang="zh-CN" altLang="en-US" dirty="0"/>
              <a:t>隐层的两个参数矩阵，</a:t>
            </a:r>
            <a:r>
              <a:rPr lang="en-US" altLang="zh-CN" dirty="0"/>
              <a:t>LSTM</a:t>
            </a:r>
            <a:r>
              <a:rPr lang="zh-CN" altLang="en-US" dirty="0"/>
              <a:t>每个门都有两个参数矩阵，共计</a:t>
            </a:r>
            <a:r>
              <a:rPr lang="en-US" altLang="zh-CN" dirty="0"/>
              <a:t>8</a:t>
            </a:r>
            <a:r>
              <a:rPr lang="zh-CN" altLang="en-US" dirty="0"/>
              <a:t>个参数矩阵待学习；</a:t>
            </a:r>
            <a:endParaRPr lang="en-US" altLang="zh-CN" dirty="0"/>
          </a:p>
          <a:p>
            <a:pPr algn="just"/>
            <a:r>
              <a:rPr lang="zh-CN" altLang="en-US" dirty="0"/>
              <a:t>为了简化</a:t>
            </a:r>
            <a:r>
              <a:rPr lang="en-US" altLang="zh-CN" dirty="0"/>
              <a:t>LSTM</a:t>
            </a:r>
            <a:r>
              <a:rPr lang="zh-CN" altLang="en-US" dirty="0"/>
              <a:t>，</a:t>
            </a:r>
            <a:r>
              <a:rPr lang="en-US" altLang="zh-CN" dirty="0"/>
              <a:t>Cho(2014)</a:t>
            </a:r>
            <a:r>
              <a:rPr lang="zh-CN" altLang="en-US" dirty="0"/>
              <a:t>提出了门控循环单元（</a:t>
            </a:r>
            <a:r>
              <a:rPr lang="en-US" altLang="zh-CN" dirty="0"/>
              <a:t>GRU, gated recurrent units</a:t>
            </a:r>
            <a:r>
              <a:rPr lang="zh-CN" altLang="en-US" dirty="0"/>
              <a:t>）；</a:t>
            </a:r>
            <a:r>
              <a:rPr lang="en-US" altLang="zh-CN" dirty="0"/>
              <a:t>GRU</a:t>
            </a:r>
            <a:r>
              <a:rPr lang="zh-CN" altLang="en-US" dirty="0"/>
              <a:t>做出如下变动：</a:t>
            </a:r>
            <a:endParaRPr lang="en-US" altLang="zh-CN" dirty="0"/>
          </a:p>
          <a:p>
            <a:pPr lvl="1" algn="just"/>
            <a:r>
              <a:rPr lang="zh-CN" altLang="en-US" dirty="0"/>
              <a:t>修改</a:t>
            </a:r>
            <a:r>
              <a:rPr lang="en-US" altLang="zh-CN" dirty="0"/>
              <a:t>LSTM</a:t>
            </a:r>
            <a:r>
              <a:rPr lang="zh-CN" altLang="en-US" dirty="0"/>
              <a:t>的遗忘门为重置门（</a:t>
            </a:r>
            <a:r>
              <a:rPr lang="en-US" altLang="zh-CN" dirty="0"/>
              <a:t>reset gate</a:t>
            </a:r>
            <a:r>
              <a:rPr lang="zh-CN" altLang="en-US" dirty="0"/>
              <a:t>），控制用于本地决策的信息；</a:t>
            </a:r>
            <a:endParaRPr lang="en-US" altLang="zh-CN" dirty="0"/>
          </a:p>
          <a:p>
            <a:pPr lvl="1" algn="just"/>
            <a:r>
              <a:rPr lang="zh-CN" altLang="en-US" dirty="0"/>
              <a:t>修改</a:t>
            </a:r>
            <a:r>
              <a:rPr lang="en-US" altLang="zh-CN" dirty="0"/>
              <a:t>LSTM</a:t>
            </a:r>
            <a:r>
              <a:rPr lang="zh-CN" altLang="en-US" dirty="0"/>
              <a:t>的输入门为更新门（</a:t>
            </a:r>
            <a:r>
              <a:rPr lang="en-US" altLang="zh-CN" dirty="0"/>
              <a:t>update gate</a:t>
            </a:r>
            <a:r>
              <a:rPr lang="zh-CN" altLang="en-US" dirty="0"/>
              <a:t>），新的更新门同时控制旧的细胞状态和本地信息对新的细胞状态的更新，并采用互斥更新；</a:t>
            </a:r>
            <a:endParaRPr lang="en-US" altLang="zh-CN" dirty="0"/>
          </a:p>
          <a:p>
            <a:pPr lvl="1" algn="just"/>
            <a:r>
              <a:rPr lang="zh-CN" altLang="en-US" dirty="0"/>
              <a:t>删除</a:t>
            </a:r>
            <a:r>
              <a:rPr lang="en-US" altLang="zh-CN" dirty="0"/>
              <a:t>LSTM</a:t>
            </a:r>
            <a:r>
              <a:rPr lang="zh-CN" altLang="en-US" dirty="0"/>
              <a:t>的输出门；</a:t>
            </a:r>
            <a:endParaRPr lang="en-US" altLang="zh-CN" dirty="0"/>
          </a:p>
          <a:p>
            <a:pPr lvl="1" algn="just"/>
            <a:r>
              <a:rPr lang="zh-CN" altLang="en-US" dirty="0"/>
              <a:t>合并</a:t>
            </a:r>
            <a:r>
              <a:rPr lang="en-US" altLang="zh-CN" dirty="0"/>
              <a:t>LSTM</a:t>
            </a:r>
            <a:r>
              <a:rPr lang="zh-CN" altLang="en-US" dirty="0"/>
              <a:t>的细胞状态和隐层输出；</a:t>
            </a:r>
          </a:p>
        </p:txBody>
      </p:sp>
    </p:spTree>
    <p:extLst>
      <p:ext uri="{BB962C8B-B14F-4D97-AF65-F5344CB8AC3E}">
        <p14:creationId xmlns:p14="http://schemas.microsoft.com/office/powerpoint/2010/main" val="5583689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AECD2-D6AA-42A1-8966-72147B8DCA20}"/>
              </a:ext>
            </a:extLst>
          </p:cNvPr>
          <p:cNvSpPr>
            <a:spLocks noGrp="1"/>
          </p:cNvSpPr>
          <p:nvPr>
            <p:ph type="title"/>
          </p:nvPr>
        </p:nvSpPr>
        <p:spPr/>
        <p:txBody>
          <a:bodyPr/>
          <a:lstStyle/>
          <a:p>
            <a:r>
              <a:rPr lang="en-US" altLang="zh-CN" dirty="0"/>
              <a:t>Gated Recurrent Units</a:t>
            </a:r>
            <a:endParaRPr lang="zh-CN" altLang="en-US" dirty="0"/>
          </a:p>
        </p:txBody>
      </p:sp>
      <p:sp>
        <p:nvSpPr>
          <p:cNvPr id="3" name="内容占位符 2">
            <a:extLst>
              <a:ext uri="{FF2B5EF4-FFF2-40B4-BE49-F238E27FC236}">
                <a16:creationId xmlns:a16="http://schemas.microsoft.com/office/drawing/2014/main" id="{C7294684-69C9-4EB9-86FB-FD587B5C7BE5}"/>
              </a:ext>
            </a:extLst>
          </p:cNvPr>
          <p:cNvSpPr>
            <a:spLocks noGrp="1"/>
          </p:cNvSpPr>
          <p:nvPr>
            <p:ph idx="1"/>
          </p:nvPr>
        </p:nvSpPr>
        <p:spPr>
          <a:xfrm>
            <a:off x="838200" y="1825625"/>
            <a:ext cx="5810878" cy="4351338"/>
          </a:xfrm>
        </p:spPr>
        <p:txBody>
          <a:bodyPr/>
          <a:lstStyle/>
          <a:p>
            <a:pPr algn="just"/>
            <a:r>
              <a:rPr lang="en-US" altLang="zh-CN" dirty="0"/>
              <a:t>GRU</a:t>
            </a:r>
            <a:r>
              <a:rPr lang="zh-CN" altLang="en-US" dirty="0"/>
              <a:t>的结构如下图：</a:t>
            </a:r>
            <a:endParaRPr lang="en-US" altLang="zh-CN" dirty="0"/>
          </a:p>
          <a:p>
            <a:pPr lvl="1" algn="just"/>
            <a:r>
              <a:rPr lang="zh-CN" altLang="en-US" dirty="0"/>
              <a:t>需注意，</a:t>
            </a:r>
            <a:r>
              <a:rPr lang="en-US" altLang="zh-CN" dirty="0"/>
              <a:t>GRU</a:t>
            </a:r>
            <a:r>
              <a:rPr lang="zh-CN" altLang="en-US" dirty="0"/>
              <a:t>的更新门有一些特殊；</a:t>
            </a:r>
            <a:endParaRPr lang="en-US" altLang="zh-CN" dirty="0"/>
          </a:p>
          <a:p>
            <a:pPr lvl="1" algn="just"/>
            <a:r>
              <a:rPr lang="zh-CN" altLang="en-US" dirty="0"/>
              <a:t>更新门决定如何使用旧的细胞状态和本地信息更新新的细胞状态，这两者分别代表长期依赖的信息和短期依赖的信息；</a:t>
            </a:r>
            <a:endParaRPr lang="en-US" altLang="zh-CN" dirty="0"/>
          </a:p>
          <a:p>
            <a:pPr lvl="1" algn="just"/>
            <a:r>
              <a:rPr lang="zh-CN" altLang="en-US" dirty="0"/>
              <a:t>更新门采用互斥的更新方式，要求新的细胞状态必须做出选择，从而实现更准确的内容控制。</a:t>
            </a:r>
            <a:endParaRPr lang="en-US" altLang="zh-CN" dirty="0"/>
          </a:p>
          <a:p>
            <a:pPr algn="just"/>
            <a:endParaRPr lang="zh-CN" altLang="en-US" dirty="0"/>
          </a:p>
        </p:txBody>
      </p:sp>
      <p:pic>
        <p:nvPicPr>
          <p:cNvPr id="5" name="图片 4" descr="图片包含 游戏机, 钟表, 画&#10;&#10;描述已自动生成">
            <a:extLst>
              <a:ext uri="{FF2B5EF4-FFF2-40B4-BE49-F238E27FC236}">
                <a16:creationId xmlns:a16="http://schemas.microsoft.com/office/drawing/2014/main" id="{385D0CA6-D5E0-4A97-971E-C62E07200F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9078" y="702519"/>
            <a:ext cx="4704722" cy="3107968"/>
          </a:xfrm>
          <a:prstGeom prst="rect">
            <a:avLst/>
          </a:prstGeom>
        </p:spPr>
      </p:pic>
      <p:pic>
        <p:nvPicPr>
          <p:cNvPr id="7" name="图片 6" descr="手机屏幕截图&#10;&#10;描述已自动生成">
            <a:extLst>
              <a:ext uri="{FF2B5EF4-FFF2-40B4-BE49-F238E27FC236}">
                <a16:creationId xmlns:a16="http://schemas.microsoft.com/office/drawing/2014/main" id="{CFF79BD3-2EBB-4ED1-87EB-3FB4AAD5D1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7185" y="4110486"/>
            <a:ext cx="3726352" cy="2201414"/>
          </a:xfrm>
          <a:prstGeom prst="rect">
            <a:avLst/>
          </a:prstGeom>
        </p:spPr>
      </p:pic>
    </p:spTree>
    <p:extLst>
      <p:ext uri="{BB962C8B-B14F-4D97-AF65-F5344CB8AC3E}">
        <p14:creationId xmlns:p14="http://schemas.microsoft.com/office/powerpoint/2010/main" val="36145869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1D4331-94D6-49BF-9A74-F663CD673C07}"/>
              </a:ext>
            </a:extLst>
          </p:cNvPr>
          <p:cNvSpPr>
            <a:spLocks noGrp="1"/>
          </p:cNvSpPr>
          <p:nvPr>
            <p:ph type="title"/>
          </p:nvPr>
        </p:nvSpPr>
        <p:spPr/>
        <p:txBody>
          <a:bodyPr/>
          <a:lstStyle/>
          <a:p>
            <a:r>
              <a:rPr lang="en-US" altLang="zh-CN" sz="4000" dirty="0">
                <a:solidFill>
                  <a:prstClr val="black"/>
                </a:solidFill>
              </a:rPr>
              <a:t>Managing Context in RNNs: LSTMs and GRUs</a:t>
            </a:r>
            <a:endParaRPr lang="zh-CN" altLang="en-US" dirty="0"/>
          </a:p>
        </p:txBody>
      </p:sp>
      <p:sp>
        <p:nvSpPr>
          <p:cNvPr id="3" name="内容占位符 2">
            <a:extLst>
              <a:ext uri="{FF2B5EF4-FFF2-40B4-BE49-F238E27FC236}">
                <a16:creationId xmlns:a16="http://schemas.microsoft.com/office/drawing/2014/main" id="{845331C6-73E4-4ACC-87BC-AF5299053EFA}"/>
              </a:ext>
            </a:extLst>
          </p:cNvPr>
          <p:cNvSpPr>
            <a:spLocks noGrp="1"/>
          </p:cNvSpPr>
          <p:nvPr>
            <p:ph idx="1"/>
          </p:nvPr>
        </p:nvSpPr>
        <p:spPr/>
        <p:txBody>
          <a:bodyPr/>
          <a:lstStyle/>
          <a:p>
            <a:pPr algn="just"/>
            <a:r>
              <a:rPr lang="en-US" altLang="zh-CN" dirty="0" err="1"/>
              <a:t>Jozefowicz</a:t>
            </a:r>
            <a:r>
              <a:rPr lang="en-US" altLang="zh-CN" dirty="0"/>
              <a:t>(2015)</a:t>
            </a:r>
            <a:r>
              <a:rPr lang="zh-CN" altLang="en-US" dirty="0"/>
              <a:t>在论文“</a:t>
            </a:r>
            <a:r>
              <a:rPr lang="en-US" altLang="zh-CN" dirty="0"/>
              <a:t>An Empirical Exploration of Recurrent Network Architectures</a:t>
            </a:r>
            <a:r>
              <a:rPr lang="zh-CN" altLang="en-US" dirty="0"/>
              <a:t>”中对比了</a:t>
            </a:r>
            <a:r>
              <a:rPr lang="en-US" altLang="zh-CN" dirty="0"/>
              <a:t>LSTM</a:t>
            </a:r>
            <a:r>
              <a:rPr lang="zh-CN" altLang="en-US" dirty="0"/>
              <a:t>和</a:t>
            </a:r>
            <a:r>
              <a:rPr lang="en-US" altLang="zh-CN" dirty="0"/>
              <a:t>GRU</a:t>
            </a:r>
            <a:r>
              <a:rPr lang="zh-CN" altLang="en-US" dirty="0"/>
              <a:t>在不同任务上的表现，并得出如下结论：</a:t>
            </a:r>
            <a:endParaRPr lang="en-US" altLang="zh-CN" dirty="0"/>
          </a:p>
          <a:p>
            <a:pPr lvl="1" algn="just"/>
            <a:r>
              <a:rPr lang="zh-CN" altLang="en-US" dirty="0"/>
              <a:t>除了语言模型任务，在其他所有任务上，</a:t>
            </a:r>
            <a:r>
              <a:rPr lang="en-US" altLang="zh-CN" dirty="0"/>
              <a:t>GRU</a:t>
            </a:r>
            <a:r>
              <a:rPr lang="zh-CN" altLang="en-US" dirty="0"/>
              <a:t>的表现都优于</a:t>
            </a:r>
            <a:r>
              <a:rPr lang="en-US" altLang="zh-CN" dirty="0"/>
              <a:t>LSTM</a:t>
            </a:r>
            <a:r>
              <a:rPr lang="zh-CN" altLang="en-US" dirty="0"/>
              <a:t>；</a:t>
            </a:r>
            <a:endParaRPr lang="en-US" altLang="zh-CN" dirty="0"/>
          </a:p>
          <a:p>
            <a:pPr lvl="1" algn="just"/>
            <a:r>
              <a:rPr lang="zh-CN" altLang="en-US" dirty="0"/>
              <a:t>在语言模型任务上，当采用</a:t>
            </a:r>
            <a:r>
              <a:rPr lang="en-US" altLang="zh-CN" dirty="0"/>
              <a:t>dropout</a:t>
            </a:r>
            <a:r>
              <a:rPr lang="zh-CN" altLang="en-US" dirty="0"/>
              <a:t>时，</a:t>
            </a:r>
            <a:r>
              <a:rPr lang="en-US" altLang="zh-CN" dirty="0"/>
              <a:t>LSTM</a:t>
            </a:r>
            <a:r>
              <a:rPr lang="zh-CN" altLang="en-US" dirty="0"/>
              <a:t>的表现最好；</a:t>
            </a:r>
            <a:endParaRPr lang="en-US" altLang="zh-CN" dirty="0"/>
          </a:p>
          <a:p>
            <a:pPr lvl="1" algn="just"/>
            <a:r>
              <a:rPr lang="zh-CN" altLang="en-US" dirty="0"/>
              <a:t>在几乎所有任务上，采用较大的遗忘门偏置的</a:t>
            </a:r>
            <a:r>
              <a:rPr lang="en-US" altLang="zh-CN" dirty="0"/>
              <a:t>LSTM</a:t>
            </a:r>
            <a:r>
              <a:rPr lang="zh-CN" altLang="en-US" dirty="0"/>
              <a:t>，如</a:t>
            </a:r>
            <a:r>
              <a:rPr lang="en-US" altLang="zh-CN" dirty="0"/>
              <a:t>bias=1</a:t>
            </a:r>
            <a:r>
              <a:rPr lang="zh-CN" altLang="en-US" dirty="0"/>
              <a:t>，其变现优于未采用偏置的</a:t>
            </a:r>
            <a:r>
              <a:rPr lang="en-US" altLang="zh-CN" dirty="0"/>
              <a:t>LSTM</a:t>
            </a:r>
            <a:r>
              <a:rPr lang="zh-CN" altLang="en-US" dirty="0"/>
              <a:t>和</a:t>
            </a:r>
            <a:r>
              <a:rPr lang="en-US" altLang="zh-CN" dirty="0"/>
              <a:t>GRU</a:t>
            </a:r>
            <a:r>
              <a:rPr lang="zh-CN" altLang="en-US" dirty="0"/>
              <a:t>。</a:t>
            </a:r>
            <a:endParaRPr lang="en-US" altLang="zh-CN" dirty="0"/>
          </a:p>
          <a:p>
            <a:pPr lvl="1" algn="just"/>
            <a:endParaRPr lang="en-US" altLang="zh-CN" dirty="0"/>
          </a:p>
          <a:p>
            <a:pPr algn="just"/>
            <a:r>
              <a:rPr lang="zh-CN" altLang="en-US" dirty="0"/>
              <a:t>以上的结论仅作为参考，实际任务中具体需要选择哪种类型的</a:t>
            </a:r>
            <a:r>
              <a:rPr lang="en-US" altLang="zh-CN" dirty="0"/>
              <a:t>RNN</a:t>
            </a:r>
            <a:r>
              <a:rPr lang="zh-CN" altLang="en-US" dirty="0"/>
              <a:t>，仍需要视情况而定。</a:t>
            </a:r>
          </a:p>
        </p:txBody>
      </p:sp>
    </p:spTree>
    <p:extLst>
      <p:ext uri="{BB962C8B-B14F-4D97-AF65-F5344CB8AC3E}">
        <p14:creationId xmlns:p14="http://schemas.microsoft.com/office/powerpoint/2010/main" val="35863708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A177BD-D867-4C07-B084-73854F3135EF}"/>
              </a:ext>
            </a:extLst>
          </p:cNvPr>
          <p:cNvSpPr>
            <a:spLocks noGrp="1"/>
          </p:cNvSpPr>
          <p:nvPr>
            <p:ph type="title"/>
          </p:nvPr>
        </p:nvSpPr>
        <p:spPr/>
        <p:txBody>
          <a:bodyPr/>
          <a:lstStyle/>
          <a:p>
            <a:r>
              <a:rPr lang="en-US" altLang="zh-CN" dirty="0"/>
              <a:t>Regularizing and Optimizing LSTM Language Models</a:t>
            </a:r>
            <a:endParaRPr lang="zh-CN" altLang="en-US" dirty="0"/>
          </a:p>
        </p:txBody>
      </p:sp>
      <p:sp>
        <p:nvSpPr>
          <p:cNvPr id="3" name="内容占位符 2">
            <a:extLst>
              <a:ext uri="{FF2B5EF4-FFF2-40B4-BE49-F238E27FC236}">
                <a16:creationId xmlns:a16="http://schemas.microsoft.com/office/drawing/2014/main" id="{C560F76A-5AC9-4F7A-8EDC-A9A32A4AD584}"/>
              </a:ext>
            </a:extLst>
          </p:cNvPr>
          <p:cNvSpPr>
            <a:spLocks noGrp="1"/>
          </p:cNvSpPr>
          <p:nvPr>
            <p:ph idx="1"/>
          </p:nvPr>
        </p:nvSpPr>
        <p:spPr>
          <a:xfrm>
            <a:off x="838200" y="1825625"/>
            <a:ext cx="5257800" cy="4351338"/>
          </a:xfrm>
        </p:spPr>
        <p:txBody>
          <a:bodyPr/>
          <a:lstStyle/>
          <a:p>
            <a:pPr algn="just"/>
            <a:r>
              <a:rPr lang="en-US" altLang="zh-CN" dirty="0" err="1"/>
              <a:t>Merity,Keshar</a:t>
            </a:r>
            <a:r>
              <a:rPr lang="zh-CN" altLang="en-US" dirty="0"/>
              <a:t>和</a:t>
            </a:r>
            <a:r>
              <a:rPr lang="en-US" altLang="zh-CN" dirty="0" err="1"/>
              <a:t>Socher</a:t>
            </a:r>
            <a:r>
              <a:rPr lang="en-US" altLang="zh-CN" dirty="0"/>
              <a:t>(2017)</a:t>
            </a:r>
            <a:r>
              <a:rPr lang="zh-CN" altLang="en-US" dirty="0"/>
              <a:t>探索了对</a:t>
            </a:r>
            <a:r>
              <a:rPr lang="en-US" altLang="zh-CN" dirty="0"/>
              <a:t>LSTM-based</a:t>
            </a:r>
            <a:r>
              <a:rPr lang="zh-CN" altLang="en-US" dirty="0"/>
              <a:t> </a:t>
            </a:r>
            <a:r>
              <a:rPr lang="en-US" altLang="zh-CN" dirty="0"/>
              <a:t>LM</a:t>
            </a:r>
            <a:r>
              <a:rPr lang="zh-CN" altLang="en-US" dirty="0"/>
              <a:t>的正则和优化手段的效果，提出了适用于</a:t>
            </a:r>
            <a:r>
              <a:rPr lang="en-US" altLang="zh-CN" dirty="0"/>
              <a:t>LSTM-based</a:t>
            </a:r>
            <a:r>
              <a:rPr lang="zh-CN" altLang="en-US" dirty="0"/>
              <a:t> </a:t>
            </a:r>
            <a:r>
              <a:rPr lang="en-US" altLang="zh-CN" dirty="0"/>
              <a:t>LM</a:t>
            </a:r>
            <a:r>
              <a:rPr lang="zh-CN" altLang="en-US" dirty="0"/>
              <a:t>的正则和优化器，并提出一系列可以提升模型效果的超参数集：</a:t>
            </a:r>
            <a:endParaRPr lang="en-US" altLang="zh-CN" dirty="0"/>
          </a:p>
          <a:p>
            <a:pPr lvl="1" algn="just"/>
            <a:r>
              <a:rPr lang="en-US" altLang="zh-CN" dirty="0" err="1"/>
              <a:t>DropConnect</a:t>
            </a:r>
            <a:endParaRPr lang="en-US" altLang="zh-CN" dirty="0"/>
          </a:p>
          <a:p>
            <a:pPr lvl="1" algn="just"/>
            <a:r>
              <a:rPr lang="en-US" altLang="zh-CN" dirty="0"/>
              <a:t>NT-ASGD</a:t>
            </a:r>
          </a:p>
          <a:p>
            <a:pPr lvl="1" algn="just"/>
            <a:r>
              <a:rPr lang="en-US" altLang="zh-CN" dirty="0"/>
              <a:t>Other regularization strategies</a:t>
            </a:r>
            <a:endParaRPr lang="zh-CN" altLang="en-US" dirty="0"/>
          </a:p>
        </p:txBody>
      </p:sp>
      <p:pic>
        <p:nvPicPr>
          <p:cNvPr id="5" name="图片 4" descr="图片包含 游戏机, 报纸&#10;&#10;描述已自动生成">
            <a:extLst>
              <a:ext uri="{FF2B5EF4-FFF2-40B4-BE49-F238E27FC236}">
                <a16:creationId xmlns:a16="http://schemas.microsoft.com/office/drawing/2014/main" id="{25A04860-4BBC-492F-903B-06BAB44F46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9070" y="1930547"/>
            <a:ext cx="5829837" cy="4141493"/>
          </a:xfrm>
          <a:prstGeom prst="rect">
            <a:avLst/>
          </a:prstGeom>
        </p:spPr>
      </p:pic>
    </p:spTree>
    <p:extLst>
      <p:ext uri="{BB962C8B-B14F-4D97-AF65-F5344CB8AC3E}">
        <p14:creationId xmlns:p14="http://schemas.microsoft.com/office/powerpoint/2010/main" val="1202103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3A3F8D-49AB-469C-BA6F-F9E8D7BF9D37}"/>
              </a:ext>
            </a:extLst>
          </p:cNvPr>
          <p:cNvSpPr>
            <a:spLocks noGrp="1"/>
          </p:cNvSpPr>
          <p:nvPr>
            <p:ph type="title"/>
          </p:nvPr>
        </p:nvSpPr>
        <p:spPr/>
        <p:txBody>
          <a:bodyPr/>
          <a:lstStyle/>
          <a:p>
            <a:r>
              <a:rPr lang="en-US" altLang="zh-CN" dirty="0"/>
              <a:t>Regularizing and Optimizing LSTM Language Models</a:t>
            </a:r>
            <a:endParaRPr lang="zh-CN" altLang="en-US" dirty="0"/>
          </a:p>
        </p:txBody>
      </p:sp>
      <p:sp>
        <p:nvSpPr>
          <p:cNvPr id="3" name="内容占位符 2">
            <a:extLst>
              <a:ext uri="{FF2B5EF4-FFF2-40B4-BE49-F238E27FC236}">
                <a16:creationId xmlns:a16="http://schemas.microsoft.com/office/drawing/2014/main" id="{57EF21EB-39D7-43D6-B744-78BDCE73E692}"/>
              </a:ext>
            </a:extLst>
          </p:cNvPr>
          <p:cNvSpPr>
            <a:spLocks noGrp="1"/>
          </p:cNvSpPr>
          <p:nvPr>
            <p:ph idx="1"/>
          </p:nvPr>
        </p:nvSpPr>
        <p:spPr>
          <a:xfrm>
            <a:off x="838200" y="1825625"/>
            <a:ext cx="5533103" cy="4351338"/>
          </a:xfrm>
        </p:spPr>
        <p:txBody>
          <a:bodyPr/>
          <a:lstStyle/>
          <a:p>
            <a:pPr algn="just"/>
            <a:r>
              <a:rPr lang="en-US" altLang="zh-CN" dirty="0"/>
              <a:t>Li Wan(2013)</a:t>
            </a:r>
            <a:r>
              <a:rPr lang="zh-CN" altLang="en-US" dirty="0"/>
              <a:t>提出了</a:t>
            </a:r>
            <a:r>
              <a:rPr lang="en-US" altLang="zh-CN" dirty="0" err="1"/>
              <a:t>DropConnect</a:t>
            </a:r>
            <a:r>
              <a:rPr lang="zh-CN" altLang="en-US" dirty="0"/>
              <a:t>，这是一种类似</a:t>
            </a:r>
            <a:r>
              <a:rPr lang="en-US" altLang="zh-CN" dirty="0"/>
              <a:t>drop</a:t>
            </a:r>
            <a:r>
              <a:rPr lang="zh-CN" altLang="en-US" dirty="0"/>
              <a:t>的正则，但与</a:t>
            </a:r>
            <a:r>
              <a:rPr lang="en-US" altLang="zh-CN" dirty="0"/>
              <a:t>drop out</a:t>
            </a:r>
            <a:r>
              <a:rPr lang="zh-CN" altLang="en-US" dirty="0"/>
              <a:t>不同的是：</a:t>
            </a:r>
            <a:endParaRPr lang="en-US" altLang="zh-CN" dirty="0"/>
          </a:p>
          <a:p>
            <a:pPr lvl="1" algn="just"/>
            <a:r>
              <a:rPr lang="en-US" altLang="zh-CN"/>
              <a:t>Drop out</a:t>
            </a:r>
            <a:r>
              <a:rPr lang="zh-CN" altLang="en-US" dirty="0"/>
              <a:t>通常用于某层的输出向量，即输入与权重矩阵相乘并应用激活函数后的向量；</a:t>
            </a:r>
            <a:endParaRPr lang="en-US" altLang="zh-CN" dirty="0"/>
          </a:p>
          <a:p>
            <a:pPr lvl="1" algn="just"/>
            <a:r>
              <a:rPr lang="en-US" altLang="zh-CN" dirty="0" err="1"/>
              <a:t>DropConnect</a:t>
            </a:r>
            <a:r>
              <a:rPr lang="zh-CN" altLang="en-US" dirty="0"/>
              <a:t>应用于权重矩阵，即在输入与权重矩阵相乘前，就对权重矩阵的每个元素进行保留概率为</a:t>
            </a:r>
            <a:r>
              <a:rPr lang="en-US" altLang="zh-CN" dirty="0"/>
              <a:t>p</a:t>
            </a:r>
            <a:r>
              <a:rPr lang="zh-CN" altLang="en-US" dirty="0"/>
              <a:t>的</a:t>
            </a:r>
            <a:r>
              <a:rPr lang="en-US" altLang="zh-CN" dirty="0"/>
              <a:t>dropout</a:t>
            </a:r>
            <a:r>
              <a:rPr lang="zh-CN" altLang="en-US" dirty="0"/>
              <a:t>；其定义如右图：</a:t>
            </a:r>
          </a:p>
        </p:txBody>
      </p:sp>
      <p:pic>
        <p:nvPicPr>
          <p:cNvPr id="5" name="图片 4" descr="图片包含 室内, 黑色, 照片, 木&#10;&#10;描述已自动生成">
            <a:extLst>
              <a:ext uri="{FF2B5EF4-FFF2-40B4-BE49-F238E27FC236}">
                <a16:creationId xmlns:a16="http://schemas.microsoft.com/office/drawing/2014/main" id="{480EF6F8-A7D2-410E-AB56-323F1A5F2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5343" y="1932380"/>
            <a:ext cx="5533104" cy="1420952"/>
          </a:xfrm>
          <a:prstGeom prst="rect">
            <a:avLst/>
          </a:prstGeom>
        </p:spPr>
      </p:pic>
      <p:pic>
        <p:nvPicPr>
          <p:cNvPr id="7" name="图片 6" descr="手机屏幕截图&#10;&#10;描述已自动生成">
            <a:extLst>
              <a:ext uri="{FF2B5EF4-FFF2-40B4-BE49-F238E27FC236}">
                <a16:creationId xmlns:a16="http://schemas.microsoft.com/office/drawing/2014/main" id="{746FB6AC-5001-4463-AAD6-8D46310DB7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5343" y="4001294"/>
            <a:ext cx="5385096" cy="1474366"/>
          </a:xfrm>
          <a:prstGeom prst="rect">
            <a:avLst/>
          </a:prstGeom>
        </p:spPr>
      </p:pic>
    </p:spTree>
    <p:extLst>
      <p:ext uri="{BB962C8B-B14F-4D97-AF65-F5344CB8AC3E}">
        <p14:creationId xmlns:p14="http://schemas.microsoft.com/office/powerpoint/2010/main" val="10797355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138357-265E-4924-A5EB-EF8FC9ACF1C8}"/>
              </a:ext>
            </a:extLst>
          </p:cNvPr>
          <p:cNvSpPr>
            <a:spLocks noGrp="1"/>
          </p:cNvSpPr>
          <p:nvPr>
            <p:ph type="title"/>
          </p:nvPr>
        </p:nvSpPr>
        <p:spPr/>
        <p:txBody>
          <a:bodyPr/>
          <a:lstStyle/>
          <a:p>
            <a:r>
              <a:rPr lang="en-US" altLang="zh-CN" dirty="0"/>
              <a:t>Regularizing and Optimizing LSTM Language Models</a:t>
            </a:r>
            <a:endParaRPr lang="zh-CN" altLang="en-US" dirty="0"/>
          </a:p>
        </p:txBody>
      </p:sp>
      <p:sp>
        <p:nvSpPr>
          <p:cNvPr id="3" name="内容占位符 2">
            <a:extLst>
              <a:ext uri="{FF2B5EF4-FFF2-40B4-BE49-F238E27FC236}">
                <a16:creationId xmlns:a16="http://schemas.microsoft.com/office/drawing/2014/main" id="{8504F2AF-DF84-4152-A218-EC1255B6B903}"/>
              </a:ext>
            </a:extLst>
          </p:cNvPr>
          <p:cNvSpPr>
            <a:spLocks noGrp="1"/>
          </p:cNvSpPr>
          <p:nvPr>
            <p:ph idx="1"/>
          </p:nvPr>
        </p:nvSpPr>
        <p:spPr>
          <a:xfrm>
            <a:off x="838200" y="1825625"/>
            <a:ext cx="5518355" cy="4351338"/>
          </a:xfrm>
        </p:spPr>
        <p:txBody>
          <a:bodyPr>
            <a:normAutofit/>
          </a:bodyPr>
          <a:lstStyle/>
          <a:p>
            <a:pPr algn="just"/>
            <a:r>
              <a:rPr lang="zh-CN" altLang="en-US" sz="2400" dirty="0"/>
              <a:t>为了提高</a:t>
            </a:r>
            <a:r>
              <a:rPr lang="en-US" altLang="zh-CN" sz="2400" dirty="0"/>
              <a:t>RNN</a:t>
            </a:r>
            <a:r>
              <a:rPr lang="zh-CN" altLang="en-US" sz="2400" dirty="0"/>
              <a:t>的计算效率，</a:t>
            </a:r>
            <a:r>
              <a:rPr lang="en-US" altLang="zh-CN" sz="2400" dirty="0"/>
              <a:t>RNN</a:t>
            </a:r>
            <a:r>
              <a:rPr lang="zh-CN" altLang="en-US" sz="2400" dirty="0"/>
              <a:t>细胞的实现通常都是基于硬件优化的；以往对</a:t>
            </a:r>
            <a:r>
              <a:rPr lang="en-US" altLang="zh-CN" sz="2400" dirty="0"/>
              <a:t>RNN</a:t>
            </a:r>
            <a:r>
              <a:rPr lang="zh-CN" altLang="en-US" sz="2400" dirty="0"/>
              <a:t>应用正则的研究都是将正则应用在细胞状态或上一隐层的输入上；这种方式影响</a:t>
            </a:r>
            <a:r>
              <a:rPr lang="en-US" altLang="zh-CN" sz="2400" dirty="0"/>
              <a:t>RNN</a:t>
            </a:r>
            <a:r>
              <a:rPr lang="zh-CN" altLang="en-US" sz="2400" dirty="0"/>
              <a:t>细胞的硬件优化，会大幅降低</a:t>
            </a:r>
            <a:r>
              <a:rPr lang="en-US" altLang="zh-CN" sz="2400" dirty="0"/>
              <a:t>RNN</a:t>
            </a:r>
            <a:r>
              <a:rPr lang="zh-CN" altLang="en-US" sz="2400" dirty="0"/>
              <a:t>计算效率；</a:t>
            </a:r>
            <a:endParaRPr lang="en-US" altLang="zh-CN" sz="2400" dirty="0"/>
          </a:p>
          <a:p>
            <a:pPr algn="just"/>
            <a:r>
              <a:rPr lang="zh-CN" altLang="en-US" sz="2400" dirty="0"/>
              <a:t>为此，论文提出，在每次前向和后向传播之前，对隐层和隐层之间的连接对应的权重矩阵应用</a:t>
            </a:r>
            <a:r>
              <a:rPr lang="en-US" altLang="zh-CN" sz="2400" dirty="0" err="1"/>
              <a:t>DropConnect</a:t>
            </a:r>
            <a:r>
              <a:rPr lang="zh-CN" altLang="en-US" sz="2400" dirty="0"/>
              <a:t>；这种方式不影响</a:t>
            </a:r>
            <a:r>
              <a:rPr lang="en-US" altLang="zh-CN" sz="2400" dirty="0"/>
              <a:t>RNN</a:t>
            </a:r>
            <a:r>
              <a:rPr lang="zh-CN" altLang="en-US" sz="2400" dirty="0"/>
              <a:t>细胞内部的硬件优化，也不影响前向和后向计算的复杂度，同时可以防止过拟合。</a:t>
            </a:r>
          </a:p>
        </p:txBody>
      </p:sp>
      <p:pic>
        <p:nvPicPr>
          <p:cNvPr id="9" name="图片 8" descr="图片包含 室内, 食物, 一群, 黑色&#10;&#10;描述已自动生成">
            <a:extLst>
              <a:ext uri="{FF2B5EF4-FFF2-40B4-BE49-F238E27FC236}">
                <a16:creationId xmlns:a16="http://schemas.microsoft.com/office/drawing/2014/main" id="{91C91FDD-0D8F-4C49-9D33-CEE1168E99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6555" y="4174160"/>
            <a:ext cx="5518355" cy="1974930"/>
          </a:xfrm>
          <a:prstGeom prst="rect">
            <a:avLst/>
          </a:prstGeom>
        </p:spPr>
      </p:pic>
      <p:grpSp>
        <p:nvGrpSpPr>
          <p:cNvPr id="14" name="组合 13">
            <a:extLst>
              <a:ext uri="{FF2B5EF4-FFF2-40B4-BE49-F238E27FC236}">
                <a16:creationId xmlns:a16="http://schemas.microsoft.com/office/drawing/2014/main" id="{ED7E3C82-61D9-4547-9507-B65BF2CB1C50}"/>
              </a:ext>
            </a:extLst>
          </p:cNvPr>
          <p:cNvGrpSpPr/>
          <p:nvPr/>
        </p:nvGrpSpPr>
        <p:grpSpPr>
          <a:xfrm>
            <a:off x="6356555" y="1767701"/>
            <a:ext cx="5518355" cy="2233593"/>
            <a:chOff x="6356555" y="1857548"/>
            <a:chExt cx="5518355" cy="2233593"/>
          </a:xfrm>
        </p:grpSpPr>
        <p:pic>
          <p:nvPicPr>
            <p:cNvPr id="11" name="图片 10" descr="手机屏幕截图&#10;&#10;描述已自动生成">
              <a:extLst>
                <a:ext uri="{FF2B5EF4-FFF2-40B4-BE49-F238E27FC236}">
                  <a16:creationId xmlns:a16="http://schemas.microsoft.com/office/drawing/2014/main" id="{2946B5BF-E512-4998-92A1-63E49E55DE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6555" y="1857548"/>
              <a:ext cx="5518355" cy="1375309"/>
            </a:xfrm>
            <a:prstGeom prst="rect">
              <a:avLst/>
            </a:prstGeom>
          </p:spPr>
        </p:pic>
        <p:pic>
          <p:nvPicPr>
            <p:cNvPr id="13" name="图片 12" descr="图片包含 游戏机, 桌子&#10;&#10;描述已自动生成">
              <a:extLst>
                <a:ext uri="{FF2B5EF4-FFF2-40B4-BE49-F238E27FC236}">
                  <a16:creationId xmlns:a16="http://schemas.microsoft.com/office/drawing/2014/main" id="{33F92827-E097-4552-B7B3-C6298CB0B1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6555" y="3232858"/>
              <a:ext cx="5518354" cy="858283"/>
            </a:xfrm>
            <a:prstGeom prst="rect">
              <a:avLst/>
            </a:prstGeom>
          </p:spPr>
        </p:pic>
      </p:grpSp>
    </p:spTree>
    <p:extLst>
      <p:ext uri="{BB962C8B-B14F-4D97-AF65-F5344CB8AC3E}">
        <p14:creationId xmlns:p14="http://schemas.microsoft.com/office/powerpoint/2010/main" val="3952702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4D80DB-E839-4604-94C1-1915480F1A3F}"/>
              </a:ext>
            </a:extLst>
          </p:cNvPr>
          <p:cNvSpPr>
            <a:spLocks noGrp="1"/>
          </p:cNvSpPr>
          <p:nvPr>
            <p:ph type="title"/>
          </p:nvPr>
        </p:nvSpPr>
        <p:spPr/>
        <p:txBody>
          <a:bodyPr/>
          <a:lstStyle/>
          <a:p>
            <a:r>
              <a:rPr lang="en-US" altLang="zh-CN" dirty="0"/>
              <a:t>Regularizing and Optimizing LSTM Language Models</a:t>
            </a:r>
            <a:endParaRPr lang="zh-CN" altLang="en-US" dirty="0"/>
          </a:p>
        </p:txBody>
      </p:sp>
      <p:sp>
        <p:nvSpPr>
          <p:cNvPr id="3" name="内容占位符 2">
            <a:extLst>
              <a:ext uri="{FF2B5EF4-FFF2-40B4-BE49-F238E27FC236}">
                <a16:creationId xmlns:a16="http://schemas.microsoft.com/office/drawing/2014/main" id="{D0B137EF-19AA-4DCC-8C61-C9E49859AB35}"/>
              </a:ext>
            </a:extLst>
          </p:cNvPr>
          <p:cNvSpPr>
            <a:spLocks noGrp="1"/>
          </p:cNvSpPr>
          <p:nvPr>
            <p:ph idx="1"/>
          </p:nvPr>
        </p:nvSpPr>
        <p:spPr>
          <a:xfrm>
            <a:off x="838200" y="1825625"/>
            <a:ext cx="5385591" cy="4351338"/>
          </a:xfrm>
        </p:spPr>
        <p:txBody>
          <a:bodyPr/>
          <a:lstStyle/>
          <a:p>
            <a:pPr algn="just"/>
            <a:r>
              <a:rPr lang="zh-CN" altLang="en-US" dirty="0"/>
              <a:t>更具体地，</a:t>
            </a:r>
            <a:r>
              <a:rPr lang="en-US" altLang="zh-CN" dirty="0"/>
              <a:t>LSTM</a:t>
            </a:r>
            <a:r>
              <a:rPr lang="zh-CN" altLang="en-US" dirty="0"/>
              <a:t>定义如右图：</a:t>
            </a:r>
            <a:endParaRPr lang="en-US" altLang="zh-CN" dirty="0"/>
          </a:p>
          <a:p>
            <a:pPr algn="just"/>
            <a:r>
              <a:rPr lang="en-US" altLang="zh-CN" dirty="0" err="1"/>
              <a:t>DropConnect</a:t>
            </a:r>
            <a:r>
              <a:rPr lang="zh-CN" altLang="en-US" dirty="0"/>
              <a:t>应用于权重矩阵</a:t>
            </a:r>
            <a:r>
              <a:rPr lang="en-US" altLang="zh-CN" dirty="0"/>
              <a:t>U</a:t>
            </a:r>
            <a:r>
              <a:rPr lang="en-US" altLang="zh-CN" baseline="30000" dirty="0"/>
              <a:t>i</a:t>
            </a:r>
            <a:r>
              <a:rPr lang="zh-CN" altLang="en-US" dirty="0"/>
              <a:t>、</a:t>
            </a:r>
            <a:r>
              <a:rPr lang="en-US" altLang="zh-CN" dirty="0" err="1"/>
              <a:t>U</a:t>
            </a:r>
            <a:r>
              <a:rPr lang="en-US" altLang="zh-CN" baseline="30000" dirty="0" err="1"/>
              <a:t>f</a:t>
            </a:r>
            <a:r>
              <a:rPr lang="zh-CN" altLang="en-US" dirty="0"/>
              <a:t>、</a:t>
            </a:r>
            <a:r>
              <a:rPr lang="en-US" altLang="zh-CN" dirty="0" err="1"/>
              <a:t>U</a:t>
            </a:r>
            <a:r>
              <a:rPr lang="en-US" altLang="zh-CN" baseline="30000" dirty="0" err="1"/>
              <a:t>o</a:t>
            </a:r>
            <a:r>
              <a:rPr lang="zh-CN" altLang="en-US" dirty="0"/>
              <a:t>、</a:t>
            </a:r>
            <a:r>
              <a:rPr lang="en-US" altLang="zh-CN" dirty="0" err="1"/>
              <a:t>U</a:t>
            </a:r>
            <a:r>
              <a:rPr lang="en-US" altLang="zh-CN" baseline="30000" dirty="0" err="1"/>
              <a:t>c</a:t>
            </a:r>
            <a:r>
              <a:rPr lang="zh-CN" altLang="en-US" dirty="0"/>
              <a:t>；每一次完整的序列训练，每个隐层连接都使用相同的</a:t>
            </a:r>
            <a:r>
              <a:rPr lang="en-US" altLang="zh-CN" dirty="0" err="1"/>
              <a:t>DropConnect</a:t>
            </a:r>
            <a:r>
              <a:rPr lang="zh-CN" altLang="en-US" dirty="0"/>
              <a:t>；</a:t>
            </a:r>
            <a:endParaRPr lang="en-US" altLang="zh-CN" dirty="0"/>
          </a:p>
          <a:p>
            <a:pPr algn="just"/>
            <a:r>
              <a:rPr lang="zh-CN" altLang="en-US" dirty="0"/>
              <a:t>论文也提出，可以采用同样的方式将</a:t>
            </a:r>
            <a:r>
              <a:rPr lang="en-US" altLang="zh-CN" dirty="0" err="1"/>
              <a:t>DropConnect</a:t>
            </a:r>
            <a:r>
              <a:rPr lang="zh-CN" altLang="en-US" dirty="0"/>
              <a:t>应用于权重矩阵</a:t>
            </a:r>
            <a:r>
              <a:rPr lang="en-US" altLang="zh-CN" dirty="0"/>
              <a:t>W</a:t>
            </a:r>
            <a:r>
              <a:rPr lang="en-US" altLang="zh-CN" baseline="30000" dirty="0"/>
              <a:t>i</a:t>
            </a:r>
            <a:r>
              <a:rPr lang="zh-CN" altLang="en-US" dirty="0"/>
              <a:t>、</a:t>
            </a:r>
            <a:r>
              <a:rPr lang="en-US" altLang="zh-CN" dirty="0" err="1"/>
              <a:t>W</a:t>
            </a:r>
            <a:r>
              <a:rPr lang="en-US" altLang="zh-CN" baseline="30000" dirty="0" err="1"/>
              <a:t>f</a:t>
            </a:r>
            <a:r>
              <a:rPr lang="zh-CN" altLang="en-US" dirty="0"/>
              <a:t>、</a:t>
            </a:r>
            <a:r>
              <a:rPr lang="en-US" altLang="zh-CN" dirty="0"/>
              <a:t>W</a:t>
            </a:r>
            <a:r>
              <a:rPr lang="en-US" altLang="zh-CN" baseline="30000" dirty="0"/>
              <a:t>o</a:t>
            </a:r>
            <a:r>
              <a:rPr lang="zh-CN" altLang="en-US" dirty="0"/>
              <a:t>，提供更强的正则效果。</a:t>
            </a:r>
          </a:p>
        </p:txBody>
      </p:sp>
      <p:pic>
        <p:nvPicPr>
          <p:cNvPr id="4" name="图片 3" descr="手机屏幕的截图&#10;&#10;描述已自动生成">
            <a:extLst>
              <a:ext uri="{FF2B5EF4-FFF2-40B4-BE49-F238E27FC236}">
                <a16:creationId xmlns:a16="http://schemas.microsoft.com/office/drawing/2014/main" id="{3FCF1DE8-E07C-439C-A144-3EF648EF9A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6307" y="2063115"/>
            <a:ext cx="3414153" cy="2657070"/>
          </a:xfrm>
          <a:prstGeom prst="rect">
            <a:avLst/>
          </a:prstGeom>
        </p:spPr>
      </p:pic>
      <p:pic>
        <p:nvPicPr>
          <p:cNvPr id="6" name="图片 5" descr="图片包含 室内, 黑色, 关, 灯光&#10;&#10;描述已自动生成">
            <a:extLst>
              <a:ext uri="{FF2B5EF4-FFF2-40B4-BE49-F238E27FC236}">
                <a16:creationId xmlns:a16="http://schemas.microsoft.com/office/drawing/2014/main" id="{B0D601D2-1F88-4B37-9BA9-D6E2E196EB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3791" y="4855122"/>
            <a:ext cx="5835472" cy="1174358"/>
          </a:xfrm>
          <a:prstGeom prst="rect">
            <a:avLst/>
          </a:prstGeom>
        </p:spPr>
      </p:pic>
    </p:spTree>
    <p:extLst>
      <p:ext uri="{BB962C8B-B14F-4D97-AF65-F5344CB8AC3E}">
        <p14:creationId xmlns:p14="http://schemas.microsoft.com/office/powerpoint/2010/main" val="31710263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3B12DE-030F-4951-8F7A-C5A3B6440B78}"/>
              </a:ext>
            </a:extLst>
          </p:cNvPr>
          <p:cNvSpPr>
            <a:spLocks noGrp="1"/>
          </p:cNvSpPr>
          <p:nvPr>
            <p:ph type="title"/>
          </p:nvPr>
        </p:nvSpPr>
        <p:spPr/>
        <p:txBody>
          <a:bodyPr/>
          <a:lstStyle/>
          <a:p>
            <a:r>
              <a:rPr lang="en-US" altLang="zh-CN" dirty="0"/>
              <a:t>Regularizing and Optimizing LSTM Language Models</a:t>
            </a:r>
            <a:endParaRPr lang="zh-CN" altLang="en-US" dirty="0"/>
          </a:p>
        </p:txBody>
      </p:sp>
      <p:sp>
        <p:nvSpPr>
          <p:cNvPr id="3" name="内容占位符 2">
            <a:extLst>
              <a:ext uri="{FF2B5EF4-FFF2-40B4-BE49-F238E27FC236}">
                <a16:creationId xmlns:a16="http://schemas.microsoft.com/office/drawing/2014/main" id="{D696AE16-0EA4-43DE-AD4A-75637F017669}"/>
              </a:ext>
            </a:extLst>
          </p:cNvPr>
          <p:cNvSpPr>
            <a:spLocks noGrp="1"/>
          </p:cNvSpPr>
          <p:nvPr>
            <p:ph idx="1"/>
          </p:nvPr>
        </p:nvSpPr>
        <p:spPr>
          <a:xfrm>
            <a:off x="838200" y="1825625"/>
            <a:ext cx="5257800" cy="4351338"/>
          </a:xfrm>
        </p:spPr>
        <p:txBody>
          <a:bodyPr>
            <a:normAutofit/>
          </a:bodyPr>
          <a:lstStyle/>
          <a:p>
            <a:pPr algn="just"/>
            <a:r>
              <a:rPr lang="zh-CN" altLang="en-US" sz="2400" dirty="0"/>
              <a:t>论文提出，大量的实验证明，标准</a:t>
            </a:r>
            <a:r>
              <a:rPr lang="en-US" altLang="zh-CN" sz="2400" dirty="0"/>
              <a:t>SGD</a:t>
            </a:r>
            <a:r>
              <a:rPr lang="zh-CN" altLang="en-US" sz="2400" dirty="0"/>
              <a:t>的泛化能力强于其他自适应的优化器，如</a:t>
            </a:r>
            <a:r>
              <a:rPr lang="en-US" altLang="zh-CN" sz="2400" dirty="0"/>
              <a:t>Adam</a:t>
            </a:r>
            <a:r>
              <a:rPr lang="zh-CN" altLang="en-US" sz="2400" dirty="0"/>
              <a:t>等；</a:t>
            </a:r>
            <a:endParaRPr lang="en-US" altLang="zh-CN" sz="2400" dirty="0"/>
          </a:p>
          <a:p>
            <a:pPr algn="just"/>
            <a:r>
              <a:rPr lang="zh-CN" altLang="en-US" sz="2400" dirty="0"/>
              <a:t>为此，论文提到</a:t>
            </a:r>
            <a:r>
              <a:rPr lang="en-US" altLang="zh-CN" sz="2400" dirty="0"/>
              <a:t>ASGD</a:t>
            </a:r>
            <a:r>
              <a:rPr lang="zh-CN" altLang="en-US" sz="2400" dirty="0"/>
              <a:t>，这是一种对</a:t>
            </a:r>
            <a:r>
              <a:rPr lang="en-US" altLang="zh-CN" sz="2400" dirty="0"/>
              <a:t>SGD</a:t>
            </a:r>
            <a:r>
              <a:rPr lang="zh-CN" altLang="en-US" sz="2400" dirty="0"/>
              <a:t>的改进模型，显著改善了</a:t>
            </a:r>
            <a:r>
              <a:rPr lang="en-US" altLang="zh-CN" sz="2400" dirty="0"/>
              <a:t>SGD</a:t>
            </a:r>
            <a:r>
              <a:rPr lang="zh-CN" altLang="en-US" sz="2400" dirty="0"/>
              <a:t>的优化效果；</a:t>
            </a:r>
            <a:endParaRPr lang="en-US" altLang="zh-CN" sz="2400" dirty="0"/>
          </a:p>
          <a:p>
            <a:pPr algn="just"/>
            <a:r>
              <a:rPr lang="en-US" altLang="zh-CN" sz="2400" dirty="0"/>
              <a:t>ASGD</a:t>
            </a:r>
            <a:r>
              <a:rPr lang="zh-CN" altLang="en-US" sz="2400" dirty="0"/>
              <a:t>设定参数</a:t>
            </a:r>
            <a:r>
              <a:rPr lang="en-US" altLang="zh-CN" sz="2400" dirty="0"/>
              <a:t>T</a:t>
            </a:r>
            <a:r>
              <a:rPr lang="zh-CN" altLang="en-US" sz="2400" dirty="0"/>
              <a:t>，每迭代</a:t>
            </a:r>
            <a:r>
              <a:rPr lang="en-US" altLang="zh-CN" sz="2400" dirty="0"/>
              <a:t>K-T</a:t>
            </a:r>
            <a:r>
              <a:rPr lang="zh-CN" altLang="en-US" sz="2400" dirty="0"/>
              <a:t>次时，参数更新的方式就变为使用前</a:t>
            </a:r>
            <a:r>
              <a:rPr lang="en-US" altLang="zh-CN" sz="2400" dirty="0"/>
              <a:t>N</a:t>
            </a:r>
            <a:r>
              <a:rPr lang="zh-CN" altLang="en-US" sz="2400" dirty="0"/>
              <a:t>次的权重和本次更新的权重的平均值来更新当前权重；除此之外，和</a:t>
            </a:r>
            <a:r>
              <a:rPr lang="en-US" altLang="zh-CN" sz="2400" dirty="0"/>
              <a:t>SGD</a:t>
            </a:r>
            <a:r>
              <a:rPr lang="zh-CN" altLang="en-US" sz="2400" dirty="0"/>
              <a:t>完全相同。</a:t>
            </a:r>
          </a:p>
        </p:txBody>
      </p:sp>
      <p:pic>
        <p:nvPicPr>
          <p:cNvPr id="7" name="图片 6" descr="图片包含 游戏机, 钟表&#10;&#10;描述已自动生成">
            <a:extLst>
              <a:ext uri="{FF2B5EF4-FFF2-40B4-BE49-F238E27FC236}">
                <a16:creationId xmlns:a16="http://schemas.microsoft.com/office/drawing/2014/main" id="{5EC7F4D0-37D3-4B34-9DC8-6EA5E98075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8942" y="2256979"/>
            <a:ext cx="3625645" cy="566767"/>
          </a:xfrm>
          <a:prstGeom prst="rect">
            <a:avLst/>
          </a:prstGeom>
        </p:spPr>
      </p:pic>
      <p:pic>
        <p:nvPicPr>
          <p:cNvPr id="9" name="图片 8" descr="手机屏幕截图&#10;&#10;描述已自动生成">
            <a:extLst>
              <a:ext uri="{FF2B5EF4-FFF2-40B4-BE49-F238E27FC236}">
                <a16:creationId xmlns:a16="http://schemas.microsoft.com/office/drawing/2014/main" id="{CC8ED8BB-1ED9-4DAD-A13E-071D41B75F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8065" y="3055169"/>
            <a:ext cx="5737306" cy="1190313"/>
          </a:xfrm>
          <a:prstGeom prst="rect">
            <a:avLst/>
          </a:prstGeom>
        </p:spPr>
      </p:pic>
      <p:pic>
        <p:nvPicPr>
          <p:cNvPr id="11" name="图片 10" descr="手机屏幕截图&#10;&#10;描述已自动生成">
            <a:extLst>
              <a:ext uri="{FF2B5EF4-FFF2-40B4-BE49-F238E27FC236}">
                <a16:creationId xmlns:a16="http://schemas.microsoft.com/office/drawing/2014/main" id="{78B213D6-FCE6-4EEE-97C2-512AC9AEA3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8064" y="4476905"/>
            <a:ext cx="5730505" cy="1486350"/>
          </a:xfrm>
          <a:prstGeom prst="rect">
            <a:avLst/>
          </a:prstGeom>
        </p:spPr>
      </p:pic>
    </p:spTree>
    <p:extLst>
      <p:ext uri="{BB962C8B-B14F-4D97-AF65-F5344CB8AC3E}">
        <p14:creationId xmlns:p14="http://schemas.microsoft.com/office/powerpoint/2010/main" val="2665534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65A893-74F5-4477-88F2-2E2F17195B0B}"/>
              </a:ext>
            </a:extLst>
          </p:cNvPr>
          <p:cNvSpPr>
            <a:spLocks noGrp="1"/>
          </p:cNvSpPr>
          <p:nvPr>
            <p:ph type="title"/>
          </p:nvPr>
        </p:nvSpPr>
        <p:spPr/>
        <p:txBody>
          <a:bodyPr/>
          <a:lstStyle/>
          <a:p>
            <a:r>
              <a:rPr lang="en-US" altLang="zh-CN" dirty="0"/>
              <a:t>Simple Recurrent Neural Networks</a:t>
            </a:r>
            <a:endParaRPr lang="zh-CN" altLang="en-US" dirty="0"/>
          </a:p>
        </p:txBody>
      </p:sp>
      <p:pic>
        <p:nvPicPr>
          <p:cNvPr id="5" name="内容占位符 4" descr="图片包含 游戏机, 文字&#10;&#10;描述已自动生成">
            <a:extLst>
              <a:ext uri="{FF2B5EF4-FFF2-40B4-BE49-F238E27FC236}">
                <a16:creationId xmlns:a16="http://schemas.microsoft.com/office/drawing/2014/main" id="{7363417C-6E59-4077-8539-7ED6F2E099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6515" y="2141537"/>
            <a:ext cx="9078970" cy="4351338"/>
          </a:xfrm>
        </p:spPr>
      </p:pic>
    </p:spTree>
    <p:extLst>
      <p:ext uri="{BB962C8B-B14F-4D97-AF65-F5344CB8AC3E}">
        <p14:creationId xmlns:p14="http://schemas.microsoft.com/office/powerpoint/2010/main" val="35130848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1F66A9-C877-478A-80B7-6A7F94DE0F3F}"/>
              </a:ext>
            </a:extLst>
          </p:cNvPr>
          <p:cNvSpPr>
            <a:spLocks noGrp="1"/>
          </p:cNvSpPr>
          <p:nvPr>
            <p:ph type="title"/>
          </p:nvPr>
        </p:nvSpPr>
        <p:spPr/>
        <p:txBody>
          <a:bodyPr/>
          <a:lstStyle/>
          <a:p>
            <a:r>
              <a:rPr lang="en-US" altLang="zh-CN" dirty="0"/>
              <a:t>Regularizing and Optimizing LSTM Language Models</a:t>
            </a:r>
            <a:endParaRPr lang="zh-CN" altLang="en-US" dirty="0"/>
          </a:p>
        </p:txBody>
      </p:sp>
      <p:sp>
        <p:nvSpPr>
          <p:cNvPr id="3" name="内容占位符 2">
            <a:extLst>
              <a:ext uri="{FF2B5EF4-FFF2-40B4-BE49-F238E27FC236}">
                <a16:creationId xmlns:a16="http://schemas.microsoft.com/office/drawing/2014/main" id="{F3F61D09-D0DE-4A93-8135-72710DB1FA11}"/>
              </a:ext>
            </a:extLst>
          </p:cNvPr>
          <p:cNvSpPr>
            <a:spLocks noGrp="1"/>
          </p:cNvSpPr>
          <p:nvPr>
            <p:ph idx="1"/>
          </p:nvPr>
        </p:nvSpPr>
        <p:spPr>
          <a:xfrm>
            <a:off x="838200" y="1825625"/>
            <a:ext cx="5257800" cy="4351338"/>
          </a:xfrm>
        </p:spPr>
        <p:txBody>
          <a:bodyPr/>
          <a:lstStyle/>
          <a:p>
            <a:pPr algn="just"/>
            <a:r>
              <a:rPr lang="zh-CN" altLang="en-US" dirty="0"/>
              <a:t>然而，实践中</a:t>
            </a:r>
            <a:r>
              <a:rPr lang="en-US" altLang="zh-CN" dirty="0"/>
              <a:t>ASGD</a:t>
            </a:r>
            <a:r>
              <a:rPr lang="zh-CN" altLang="en-US" dirty="0"/>
              <a:t>的效果总是不如预期；论文认为，原因可能是因为</a:t>
            </a:r>
            <a:r>
              <a:rPr lang="en-US" altLang="zh-CN" dirty="0"/>
              <a:t>ASDG</a:t>
            </a:r>
            <a:r>
              <a:rPr lang="zh-CN" altLang="en-US" dirty="0"/>
              <a:t>需要人工调整学习率和参数</a:t>
            </a:r>
            <a:r>
              <a:rPr lang="en-US" altLang="zh-CN" dirty="0"/>
              <a:t>T</a:t>
            </a:r>
            <a:r>
              <a:rPr lang="zh-CN" altLang="en-US" dirty="0"/>
              <a:t>，但是并没有提供可靠的调整方案，因此实践中总没有办法找到最优的参数设定值；</a:t>
            </a:r>
            <a:endParaRPr lang="en-US" altLang="zh-CN" dirty="0"/>
          </a:p>
          <a:p>
            <a:pPr algn="just"/>
            <a:r>
              <a:rPr lang="zh-CN" altLang="en-US" dirty="0"/>
              <a:t>为此，论文提出了</a:t>
            </a:r>
            <a:r>
              <a:rPr lang="en-US" altLang="zh-CN" dirty="0"/>
              <a:t>NT-ASGD</a:t>
            </a:r>
            <a:r>
              <a:rPr lang="zh-CN" altLang="en-US" dirty="0"/>
              <a:t>，这是一种可以自适应调整超参数，且不需要调整学习率。</a:t>
            </a:r>
            <a:endParaRPr lang="en-US" altLang="zh-CN" dirty="0"/>
          </a:p>
          <a:p>
            <a:pPr algn="just"/>
            <a:endParaRPr lang="zh-CN" altLang="en-US" dirty="0"/>
          </a:p>
        </p:txBody>
      </p:sp>
      <p:pic>
        <p:nvPicPr>
          <p:cNvPr id="7" name="图片 6" descr="图片包含 室内, 游戏机, 绿色, 房间&#10;&#10;描述已自动生成">
            <a:extLst>
              <a:ext uri="{FF2B5EF4-FFF2-40B4-BE49-F238E27FC236}">
                <a16:creationId xmlns:a16="http://schemas.microsoft.com/office/drawing/2014/main" id="{B64A07AE-BED5-4142-AA06-BDDF5A35D0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9789" y="2223758"/>
            <a:ext cx="5764767" cy="1200744"/>
          </a:xfrm>
          <a:prstGeom prst="rect">
            <a:avLst/>
          </a:prstGeom>
        </p:spPr>
      </p:pic>
      <p:pic>
        <p:nvPicPr>
          <p:cNvPr id="9" name="图片 8" descr="手机屏幕截图&#10;&#10;描述已自动生成">
            <a:extLst>
              <a:ext uri="{FF2B5EF4-FFF2-40B4-BE49-F238E27FC236}">
                <a16:creationId xmlns:a16="http://schemas.microsoft.com/office/drawing/2014/main" id="{5E6CFB0B-918A-48E6-9D03-DC277EF57B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9790" y="3957572"/>
            <a:ext cx="5764767" cy="1759961"/>
          </a:xfrm>
          <a:prstGeom prst="rect">
            <a:avLst/>
          </a:prstGeom>
        </p:spPr>
      </p:pic>
    </p:spTree>
    <p:extLst>
      <p:ext uri="{BB962C8B-B14F-4D97-AF65-F5344CB8AC3E}">
        <p14:creationId xmlns:p14="http://schemas.microsoft.com/office/powerpoint/2010/main" val="14130923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EC9D6C-F639-4757-A43C-BFE510B92269}"/>
              </a:ext>
            </a:extLst>
          </p:cNvPr>
          <p:cNvSpPr>
            <a:spLocks noGrp="1"/>
          </p:cNvSpPr>
          <p:nvPr>
            <p:ph type="title"/>
          </p:nvPr>
        </p:nvSpPr>
        <p:spPr/>
        <p:txBody>
          <a:bodyPr/>
          <a:lstStyle/>
          <a:p>
            <a:r>
              <a:rPr lang="en-US" altLang="zh-CN" dirty="0"/>
              <a:t>Regularizing and Optimizing LSTM Language Models</a:t>
            </a:r>
            <a:endParaRPr lang="zh-CN" altLang="en-US" dirty="0"/>
          </a:p>
        </p:txBody>
      </p:sp>
      <p:sp>
        <p:nvSpPr>
          <p:cNvPr id="3" name="内容占位符 2">
            <a:extLst>
              <a:ext uri="{FF2B5EF4-FFF2-40B4-BE49-F238E27FC236}">
                <a16:creationId xmlns:a16="http://schemas.microsoft.com/office/drawing/2014/main" id="{676B43E2-0F6C-48B1-A88C-031A63233628}"/>
              </a:ext>
            </a:extLst>
          </p:cNvPr>
          <p:cNvSpPr>
            <a:spLocks noGrp="1"/>
          </p:cNvSpPr>
          <p:nvPr>
            <p:ph idx="1"/>
          </p:nvPr>
        </p:nvSpPr>
        <p:spPr>
          <a:xfrm>
            <a:off x="838200" y="1825625"/>
            <a:ext cx="5257800" cy="4351338"/>
          </a:xfrm>
        </p:spPr>
        <p:txBody>
          <a:bodyPr>
            <a:normAutofit/>
          </a:bodyPr>
          <a:lstStyle/>
          <a:p>
            <a:pPr algn="just"/>
            <a:r>
              <a:rPr lang="zh-CN" altLang="en-US" sz="2600" dirty="0"/>
              <a:t>论文提出，这种自适应调整参数</a:t>
            </a:r>
            <a:r>
              <a:rPr lang="en-US" altLang="zh-CN" sz="2600" dirty="0"/>
              <a:t>T</a:t>
            </a:r>
            <a:r>
              <a:rPr lang="zh-CN" altLang="en-US" sz="2600" dirty="0"/>
              <a:t>的方法就是，每当模型在验证集上的评价指标多次没有提升时，这意味着参数进入了最优解附近的相对平缓的区域，此时就需要采用</a:t>
            </a:r>
            <a:r>
              <a:rPr lang="en-US" altLang="zh-CN" sz="2600" dirty="0"/>
              <a:t>ASGD</a:t>
            </a:r>
            <a:r>
              <a:rPr lang="zh-CN" altLang="en-US" sz="2600" dirty="0"/>
              <a:t>进行权重更新；</a:t>
            </a:r>
            <a:endParaRPr lang="en-US" altLang="zh-CN" sz="2600" dirty="0"/>
          </a:p>
          <a:p>
            <a:pPr algn="just"/>
            <a:r>
              <a:rPr lang="en-US" altLang="zh-CN" sz="2600" dirty="0"/>
              <a:t>ASGD</a:t>
            </a:r>
            <a:r>
              <a:rPr lang="zh-CN" altLang="en-US" sz="2600" dirty="0"/>
              <a:t>可以利用更久之前的梯度，减少权重更新的步长，是优化器可以在最优解附近更精确地找到最优解。</a:t>
            </a:r>
            <a:endParaRPr lang="en-US" altLang="zh-CN" sz="2600" dirty="0"/>
          </a:p>
        </p:txBody>
      </p:sp>
      <p:pic>
        <p:nvPicPr>
          <p:cNvPr id="5" name="图片 4" descr="图片包含 黑色, 橙子, 红色, 房间&#10;&#10;描述已自动生成">
            <a:extLst>
              <a:ext uri="{FF2B5EF4-FFF2-40B4-BE49-F238E27FC236}">
                <a16:creationId xmlns:a16="http://schemas.microsoft.com/office/drawing/2014/main" id="{218CB086-2696-4216-AB74-56A7FC72F2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1767" y="2181412"/>
            <a:ext cx="5937110" cy="893627"/>
          </a:xfrm>
          <a:prstGeom prst="rect">
            <a:avLst/>
          </a:prstGeom>
        </p:spPr>
      </p:pic>
      <p:pic>
        <p:nvPicPr>
          <p:cNvPr id="7" name="图片 6" descr="手机屏幕截图&#10;&#10;描述已自动生成">
            <a:extLst>
              <a:ext uri="{FF2B5EF4-FFF2-40B4-BE49-F238E27FC236}">
                <a16:creationId xmlns:a16="http://schemas.microsoft.com/office/drawing/2014/main" id="{0EEBB06E-D745-4FCD-824A-75D97CBCDE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1767" y="3864675"/>
            <a:ext cx="5937110" cy="1522651"/>
          </a:xfrm>
          <a:prstGeom prst="rect">
            <a:avLst/>
          </a:prstGeom>
        </p:spPr>
      </p:pic>
    </p:spTree>
    <p:extLst>
      <p:ext uri="{BB962C8B-B14F-4D97-AF65-F5344CB8AC3E}">
        <p14:creationId xmlns:p14="http://schemas.microsoft.com/office/powerpoint/2010/main" val="32942496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665786-1CE1-4B70-9939-7546D5451AF7}"/>
              </a:ext>
            </a:extLst>
          </p:cNvPr>
          <p:cNvSpPr>
            <a:spLocks noGrp="1"/>
          </p:cNvSpPr>
          <p:nvPr>
            <p:ph type="title"/>
          </p:nvPr>
        </p:nvSpPr>
        <p:spPr/>
        <p:txBody>
          <a:bodyPr/>
          <a:lstStyle/>
          <a:p>
            <a:r>
              <a:rPr lang="en-US" altLang="zh-CN" dirty="0"/>
              <a:t>Regularizing and Optimizing LSTM Language Models</a:t>
            </a:r>
            <a:endParaRPr lang="zh-CN" altLang="en-US" dirty="0"/>
          </a:p>
        </p:txBody>
      </p:sp>
      <p:sp>
        <p:nvSpPr>
          <p:cNvPr id="3" name="内容占位符 2">
            <a:extLst>
              <a:ext uri="{FF2B5EF4-FFF2-40B4-BE49-F238E27FC236}">
                <a16:creationId xmlns:a16="http://schemas.microsoft.com/office/drawing/2014/main" id="{DD4B1FB5-A9C9-4C18-9A47-7DFE58AB1715}"/>
              </a:ext>
            </a:extLst>
          </p:cNvPr>
          <p:cNvSpPr>
            <a:spLocks noGrp="1"/>
          </p:cNvSpPr>
          <p:nvPr>
            <p:ph idx="1"/>
          </p:nvPr>
        </p:nvSpPr>
        <p:spPr>
          <a:xfrm>
            <a:off x="838200" y="1825625"/>
            <a:ext cx="5257800" cy="4351338"/>
          </a:xfrm>
        </p:spPr>
        <p:txBody>
          <a:bodyPr/>
          <a:lstStyle/>
          <a:p>
            <a:pPr algn="just"/>
            <a:r>
              <a:rPr lang="zh-CN" altLang="en-US" dirty="0"/>
              <a:t>论文提出了</a:t>
            </a:r>
            <a:r>
              <a:rPr lang="en-US" altLang="zh-CN" dirty="0"/>
              <a:t>NT-ASGD</a:t>
            </a:r>
            <a:r>
              <a:rPr lang="zh-CN" altLang="en-US" dirty="0"/>
              <a:t>的算法如右图，对应一次</a:t>
            </a:r>
            <a:r>
              <a:rPr lang="en-US" altLang="zh-CN" dirty="0"/>
              <a:t>ASGD</a:t>
            </a:r>
            <a:r>
              <a:rPr lang="zh-CN" altLang="en-US" dirty="0"/>
              <a:t>过程：</a:t>
            </a:r>
            <a:endParaRPr lang="en-US" altLang="zh-CN" dirty="0"/>
          </a:p>
          <a:p>
            <a:pPr algn="just"/>
            <a:r>
              <a:rPr lang="zh-CN" altLang="en-US" dirty="0"/>
              <a:t>其中，</a:t>
            </a:r>
            <a:r>
              <a:rPr lang="en-US" altLang="zh-CN" dirty="0"/>
              <a:t>stopping criterion</a:t>
            </a:r>
            <a:r>
              <a:rPr lang="zh-CN" altLang="en-US" dirty="0"/>
              <a:t>就是前面说的模型在验证集上的评价多次迭代没有提升；</a:t>
            </a:r>
            <a:r>
              <a:rPr lang="en-US" altLang="zh-CN" dirty="0"/>
              <a:t>k</a:t>
            </a:r>
            <a:r>
              <a:rPr lang="zh-CN" altLang="en-US" dirty="0"/>
              <a:t>是总迭代次数，</a:t>
            </a:r>
            <a:r>
              <a:rPr lang="en-US" altLang="zh-CN" dirty="0"/>
              <a:t>t</a:t>
            </a:r>
            <a:r>
              <a:rPr lang="zh-CN" altLang="en-US" dirty="0"/>
              <a:t>是</a:t>
            </a:r>
            <a:r>
              <a:rPr lang="en-US" altLang="zh-CN" dirty="0"/>
              <a:t>logs</a:t>
            </a:r>
            <a:r>
              <a:rPr lang="zh-CN" altLang="en-US" dirty="0"/>
              <a:t>内的元素数量，</a:t>
            </a:r>
            <a:r>
              <a:rPr lang="en-US" altLang="zh-CN" dirty="0"/>
              <a:t>mod()</a:t>
            </a:r>
            <a:r>
              <a:rPr lang="zh-CN" altLang="en-US" dirty="0"/>
              <a:t>是取余操作；</a:t>
            </a:r>
            <a:endParaRPr lang="en-US" altLang="zh-CN" dirty="0"/>
          </a:p>
          <a:p>
            <a:pPr algn="just"/>
            <a:r>
              <a:rPr lang="zh-CN" altLang="en-US" dirty="0"/>
              <a:t>论文提出，超参数</a:t>
            </a:r>
            <a:r>
              <a:rPr lang="en-US" altLang="zh-CN" dirty="0"/>
              <a:t>L</a:t>
            </a:r>
            <a:r>
              <a:rPr lang="zh-CN" altLang="en-US" dirty="0"/>
              <a:t>和</a:t>
            </a:r>
            <a:r>
              <a:rPr lang="en-US" altLang="zh-CN" dirty="0"/>
              <a:t>n</a:t>
            </a:r>
            <a:r>
              <a:rPr lang="zh-CN" altLang="en-US" dirty="0"/>
              <a:t>的经验值，分别是每个</a:t>
            </a:r>
            <a:r>
              <a:rPr lang="en-US" altLang="zh-CN" dirty="0"/>
              <a:t>epoch</a:t>
            </a:r>
            <a:r>
              <a:rPr lang="zh-CN" altLang="en-US" dirty="0"/>
              <a:t>的迭代次数和</a:t>
            </a:r>
            <a:r>
              <a:rPr lang="en-US" altLang="zh-CN" dirty="0"/>
              <a:t>5</a:t>
            </a:r>
            <a:r>
              <a:rPr lang="zh-CN" altLang="en-US" dirty="0"/>
              <a:t>。</a:t>
            </a:r>
          </a:p>
        </p:txBody>
      </p:sp>
      <p:pic>
        <p:nvPicPr>
          <p:cNvPr id="5" name="图片 4" descr="手机屏幕截图&#10;&#10;描述已自动生成">
            <a:extLst>
              <a:ext uri="{FF2B5EF4-FFF2-40B4-BE49-F238E27FC236}">
                <a16:creationId xmlns:a16="http://schemas.microsoft.com/office/drawing/2014/main" id="{3DC67E5E-0F03-4043-96FC-A2D5C56CA7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1210" y="1506059"/>
            <a:ext cx="5257801" cy="5208042"/>
          </a:xfrm>
          <a:prstGeom prst="rect">
            <a:avLst/>
          </a:prstGeom>
        </p:spPr>
      </p:pic>
    </p:spTree>
    <p:extLst>
      <p:ext uri="{BB962C8B-B14F-4D97-AF65-F5344CB8AC3E}">
        <p14:creationId xmlns:p14="http://schemas.microsoft.com/office/powerpoint/2010/main" val="14988494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3C47D9-87A7-400A-B466-DF53F9AAB8FB}"/>
              </a:ext>
            </a:extLst>
          </p:cNvPr>
          <p:cNvSpPr>
            <a:spLocks noGrp="1"/>
          </p:cNvSpPr>
          <p:nvPr>
            <p:ph type="title"/>
          </p:nvPr>
        </p:nvSpPr>
        <p:spPr/>
        <p:txBody>
          <a:bodyPr/>
          <a:lstStyle/>
          <a:p>
            <a:r>
              <a:rPr lang="en-US" altLang="zh-CN" dirty="0"/>
              <a:t>Regularizing and Optimizing LSTM Language Models</a:t>
            </a:r>
            <a:endParaRPr lang="zh-CN" altLang="en-US" dirty="0"/>
          </a:p>
        </p:txBody>
      </p:sp>
      <p:sp>
        <p:nvSpPr>
          <p:cNvPr id="3" name="内容占位符 2">
            <a:extLst>
              <a:ext uri="{FF2B5EF4-FFF2-40B4-BE49-F238E27FC236}">
                <a16:creationId xmlns:a16="http://schemas.microsoft.com/office/drawing/2014/main" id="{9525C5A8-3AB8-4C65-A242-50BCF5550AB0}"/>
              </a:ext>
            </a:extLst>
          </p:cNvPr>
          <p:cNvSpPr>
            <a:spLocks noGrp="1"/>
          </p:cNvSpPr>
          <p:nvPr>
            <p:ph idx="1"/>
          </p:nvPr>
        </p:nvSpPr>
        <p:spPr>
          <a:xfrm>
            <a:off x="838200" y="1825625"/>
            <a:ext cx="5061155" cy="4351338"/>
          </a:xfrm>
        </p:spPr>
        <p:txBody>
          <a:bodyPr/>
          <a:lstStyle/>
          <a:p>
            <a:pPr algn="just"/>
            <a:r>
              <a:rPr lang="zh-CN" altLang="en-US" dirty="0"/>
              <a:t>论文提到了传统</a:t>
            </a:r>
            <a:r>
              <a:rPr lang="en-US" altLang="zh-CN" dirty="0"/>
              <a:t>truncated BPTT</a:t>
            </a:r>
            <a:r>
              <a:rPr lang="zh-CN" altLang="en-US" dirty="0"/>
              <a:t>存在数据失效（</a:t>
            </a:r>
            <a:r>
              <a:rPr lang="en-US" altLang="zh-CN" dirty="0"/>
              <a:t>data inefficient</a:t>
            </a:r>
            <a:r>
              <a:rPr lang="zh-CN" altLang="en-US" dirty="0"/>
              <a:t>）的情况；这是因为将原始序列切分成多个等长片段，买个片段的第</a:t>
            </a:r>
            <a:r>
              <a:rPr lang="en-US" altLang="zh-CN" dirty="0"/>
              <a:t>1</a:t>
            </a:r>
            <a:r>
              <a:rPr lang="zh-CN" altLang="en-US" dirty="0"/>
              <a:t>个元素无法向前反向传播，</a:t>
            </a:r>
            <a:r>
              <a:rPr lang="en-US" altLang="zh-CN" dirty="0"/>
              <a:t>2~8</a:t>
            </a:r>
            <a:r>
              <a:rPr lang="zh-CN" altLang="en-US" dirty="0"/>
              <a:t>个元素无法向前完整传播，只有最后一个元素可以向前完整传播；说明存在着严重的数据失效。</a:t>
            </a:r>
          </a:p>
        </p:txBody>
      </p:sp>
      <p:pic>
        <p:nvPicPr>
          <p:cNvPr id="5" name="图片 4" descr="图片包含 室内, 照片, 黑色, 关&#10;&#10;描述已自动生成">
            <a:extLst>
              <a:ext uri="{FF2B5EF4-FFF2-40B4-BE49-F238E27FC236}">
                <a16:creationId xmlns:a16="http://schemas.microsoft.com/office/drawing/2014/main" id="{EBCD5D38-A8EB-473F-B11F-411382C2D8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893859"/>
            <a:ext cx="5903991" cy="1772420"/>
          </a:xfrm>
          <a:prstGeom prst="rect">
            <a:avLst/>
          </a:prstGeom>
        </p:spPr>
      </p:pic>
    </p:spTree>
    <p:extLst>
      <p:ext uri="{BB962C8B-B14F-4D97-AF65-F5344CB8AC3E}">
        <p14:creationId xmlns:p14="http://schemas.microsoft.com/office/powerpoint/2010/main" val="7854501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6CD00A-80C2-44B2-8A35-97B7C9563E66}"/>
              </a:ext>
            </a:extLst>
          </p:cNvPr>
          <p:cNvSpPr>
            <a:spLocks noGrp="1"/>
          </p:cNvSpPr>
          <p:nvPr>
            <p:ph type="title"/>
          </p:nvPr>
        </p:nvSpPr>
        <p:spPr/>
        <p:txBody>
          <a:bodyPr/>
          <a:lstStyle/>
          <a:p>
            <a:r>
              <a:rPr lang="en-US" altLang="zh-CN" dirty="0"/>
              <a:t>Regularizing and Optimizing LSTM Language Models</a:t>
            </a:r>
            <a:endParaRPr lang="zh-CN" altLang="en-US" dirty="0"/>
          </a:p>
        </p:txBody>
      </p:sp>
      <p:sp>
        <p:nvSpPr>
          <p:cNvPr id="3" name="内容占位符 2">
            <a:extLst>
              <a:ext uri="{FF2B5EF4-FFF2-40B4-BE49-F238E27FC236}">
                <a16:creationId xmlns:a16="http://schemas.microsoft.com/office/drawing/2014/main" id="{5FED3523-A5CE-4E31-A5E6-021D36C86A16}"/>
              </a:ext>
            </a:extLst>
          </p:cNvPr>
          <p:cNvSpPr>
            <a:spLocks noGrp="1"/>
          </p:cNvSpPr>
          <p:nvPr>
            <p:ph idx="1"/>
          </p:nvPr>
        </p:nvSpPr>
        <p:spPr>
          <a:xfrm>
            <a:off x="838200" y="1825625"/>
            <a:ext cx="5257800" cy="4351338"/>
          </a:xfrm>
        </p:spPr>
        <p:txBody>
          <a:bodyPr/>
          <a:lstStyle/>
          <a:p>
            <a:pPr algn="just"/>
            <a:r>
              <a:rPr lang="zh-CN" altLang="en-US" dirty="0"/>
              <a:t>为此，论文提出了变长的截断</a:t>
            </a:r>
            <a:r>
              <a:rPr lang="en-US" altLang="zh-CN" dirty="0"/>
              <a:t>BPTT</a:t>
            </a:r>
            <a:r>
              <a:rPr lang="zh-CN" altLang="en-US" dirty="0"/>
              <a:t>；即：</a:t>
            </a:r>
            <a:endParaRPr lang="en-US" altLang="zh-CN" dirty="0"/>
          </a:p>
          <a:p>
            <a:pPr lvl="1" algn="just"/>
            <a:r>
              <a:rPr lang="zh-CN" altLang="en-US" dirty="0"/>
              <a:t>按照</a:t>
            </a:r>
            <a:r>
              <a:rPr lang="en-US" altLang="zh-CN" dirty="0"/>
              <a:t>p</a:t>
            </a:r>
            <a:r>
              <a:rPr lang="zh-CN" altLang="en-US" dirty="0"/>
              <a:t>≈</a:t>
            </a:r>
            <a:r>
              <a:rPr lang="en-US" altLang="zh-CN" dirty="0"/>
              <a:t>1</a:t>
            </a:r>
            <a:r>
              <a:rPr lang="zh-CN" altLang="en-US" dirty="0"/>
              <a:t>的概率，设定回溯长度为</a:t>
            </a:r>
            <a:r>
              <a:rPr lang="en-US" altLang="zh-CN" dirty="0"/>
              <a:t>seq</a:t>
            </a:r>
            <a:r>
              <a:rPr lang="zh-CN" altLang="en-US" dirty="0"/>
              <a:t>，</a:t>
            </a:r>
            <a:r>
              <a:rPr lang="en-US" altLang="zh-CN" dirty="0"/>
              <a:t>1-p</a:t>
            </a:r>
            <a:r>
              <a:rPr lang="zh-CN" altLang="en-US" dirty="0"/>
              <a:t>的概率为</a:t>
            </a:r>
            <a:r>
              <a:rPr lang="en-US" altLang="zh-CN" dirty="0"/>
              <a:t>seq/2</a:t>
            </a:r>
            <a:r>
              <a:rPr lang="zh-CN" altLang="en-US" dirty="0"/>
              <a:t>；</a:t>
            </a:r>
            <a:endParaRPr lang="en-US" altLang="zh-CN" dirty="0"/>
          </a:p>
          <a:p>
            <a:pPr lvl="1" algn="just"/>
            <a:r>
              <a:rPr lang="zh-CN" altLang="en-US" dirty="0"/>
              <a:t>当</a:t>
            </a:r>
            <a:r>
              <a:rPr lang="en-US" altLang="zh-CN" dirty="0"/>
              <a:t>p</a:t>
            </a:r>
            <a:r>
              <a:rPr lang="zh-CN" altLang="en-US" dirty="0"/>
              <a:t>时，根据正态分布</a:t>
            </a:r>
            <a:r>
              <a:rPr lang="en-US" altLang="zh-CN" dirty="0"/>
              <a:t>N(seq, 1)</a:t>
            </a:r>
            <a:r>
              <a:rPr lang="zh-CN" altLang="en-US" dirty="0"/>
              <a:t>设定回溯长度；</a:t>
            </a:r>
            <a:endParaRPr lang="en-US" altLang="zh-CN" dirty="0"/>
          </a:p>
          <a:p>
            <a:pPr algn="just"/>
            <a:r>
              <a:rPr lang="zh-CN" altLang="en-US" dirty="0"/>
              <a:t>上述方法使得每次</a:t>
            </a:r>
            <a:r>
              <a:rPr lang="en-US" altLang="zh-CN" dirty="0"/>
              <a:t>BPTT</a:t>
            </a:r>
            <a:r>
              <a:rPr lang="zh-CN" altLang="en-US" dirty="0"/>
              <a:t>时，回溯长度不同，片段切分也不同；当有足够的训练次数时，几乎每个元素都进行过完整的反向传播。</a:t>
            </a:r>
          </a:p>
        </p:txBody>
      </p:sp>
      <p:grpSp>
        <p:nvGrpSpPr>
          <p:cNvPr id="8" name="组合 7">
            <a:extLst>
              <a:ext uri="{FF2B5EF4-FFF2-40B4-BE49-F238E27FC236}">
                <a16:creationId xmlns:a16="http://schemas.microsoft.com/office/drawing/2014/main" id="{43AEDE18-B91E-47E8-A071-4F4EA685F3B2}"/>
              </a:ext>
            </a:extLst>
          </p:cNvPr>
          <p:cNvGrpSpPr/>
          <p:nvPr/>
        </p:nvGrpSpPr>
        <p:grpSpPr>
          <a:xfrm>
            <a:off x="6260303" y="1978927"/>
            <a:ext cx="5735690" cy="4044733"/>
            <a:chOff x="6245555" y="2610374"/>
            <a:chExt cx="5735690" cy="4044733"/>
          </a:xfrm>
        </p:grpSpPr>
        <p:pic>
          <p:nvPicPr>
            <p:cNvPr id="7" name="图片 6" descr="图片包含 文字, 报纸, 游戏机&#10;&#10;描述已自动生成">
              <a:extLst>
                <a:ext uri="{FF2B5EF4-FFF2-40B4-BE49-F238E27FC236}">
                  <a16:creationId xmlns:a16="http://schemas.microsoft.com/office/drawing/2014/main" id="{ED1660B0-85FF-4158-A606-0C0736BD18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5555" y="2861187"/>
              <a:ext cx="5735690" cy="3793920"/>
            </a:xfrm>
            <a:prstGeom prst="rect">
              <a:avLst/>
            </a:prstGeom>
          </p:spPr>
        </p:pic>
        <p:pic>
          <p:nvPicPr>
            <p:cNvPr id="5" name="图片 4">
              <a:extLst>
                <a:ext uri="{FF2B5EF4-FFF2-40B4-BE49-F238E27FC236}">
                  <a16:creationId xmlns:a16="http://schemas.microsoft.com/office/drawing/2014/main" id="{5D3AF166-7DDA-4F28-95C4-724C45DEB5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5555" y="2610374"/>
              <a:ext cx="5735690" cy="287684"/>
            </a:xfrm>
            <a:prstGeom prst="rect">
              <a:avLst/>
            </a:prstGeom>
          </p:spPr>
        </p:pic>
      </p:grpSp>
    </p:spTree>
    <p:extLst>
      <p:ext uri="{BB962C8B-B14F-4D97-AF65-F5344CB8AC3E}">
        <p14:creationId xmlns:p14="http://schemas.microsoft.com/office/powerpoint/2010/main" val="24670653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04E2D5-632D-45CA-8571-8367CB6F27A3}"/>
              </a:ext>
            </a:extLst>
          </p:cNvPr>
          <p:cNvSpPr>
            <a:spLocks noGrp="1"/>
          </p:cNvSpPr>
          <p:nvPr>
            <p:ph type="title"/>
          </p:nvPr>
        </p:nvSpPr>
        <p:spPr/>
        <p:txBody>
          <a:bodyPr/>
          <a:lstStyle/>
          <a:p>
            <a:r>
              <a:rPr lang="en-US" altLang="zh-CN" dirty="0"/>
              <a:t>Regularizing and Optimizing LSTM Language Models</a:t>
            </a:r>
            <a:endParaRPr lang="zh-CN" altLang="en-US" dirty="0"/>
          </a:p>
        </p:txBody>
      </p:sp>
      <p:sp>
        <p:nvSpPr>
          <p:cNvPr id="3" name="内容占位符 2">
            <a:extLst>
              <a:ext uri="{FF2B5EF4-FFF2-40B4-BE49-F238E27FC236}">
                <a16:creationId xmlns:a16="http://schemas.microsoft.com/office/drawing/2014/main" id="{74FE2FE2-DD9A-4877-922D-7240CABDB2C8}"/>
              </a:ext>
            </a:extLst>
          </p:cNvPr>
          <p:cNvSpPr>
            <a:spLocks noGrp="1"/>
          </p:cNvSpPr>
          <p:nvPr>
            <p:ph idx="1"/>
          </p:nvPr>
        </p:nvSpPr>
        <p:spPr>
          <a:xfrm>
            <a:off x="838200" y="1825625"/>
            <a:ext cx="5257800" cy="4351338"/>
          </a:xfrm>
        </p:spPr>
        <p:txBody>
          <a:bodyPr/>
          <a:lstStyle/>
          <a:p>
            <a:pPr algn="just"/>
            <a:r>
              <a:rPr lang="zh-CN" altLang="en-US" dirty="0"/>
              <a:t>论文进一步提出，为了更好地提高变长截断</a:t>
            </a:r>
            <a:r>
              <a:rPr lang="en-US" altLang="zh-CN" dirty="0"/>
              <a:t>BPTT</a:t>
            </a:r>
            <a:r>
              <a:rPr lang="zh-CN" altLang="en-US" dirty="0"/>
              <a:t>的效果，需要对学习率进行缩放</a:t>
            </a:r>
            <a:r>
              <a:rPr lang="en-US" altLang="zh-CN" dirty="0"/>
              <a:t>(rescaling)</a:t>
            </a:r>
            <a:r>
              <a:rPr lang="zh-CN" altLang="en-US" dirty="0"/>
              <a:t>，缩放的比例等于实际的回溯长度与</a:t>
            </a:r>
            <a:r>
              <a:rPr lang="en-US" altLang="zh-CN" dirty="0"/>
              <a:t>seq</a:t>
            </a:r>
            <a:r>
              <a:rPr lang="zh-CN" altLang="en-US" dirty="0"/>
              <a:t>的比值；</a:t>
            </a:r>
            <a:endParaRPr lang="en-US" altLang="zh-CN" dirty="0"/>
          </a:p>
          <a:p>
            <a:pPr algn="just"/>
            <a:r>
              <a:rPr lang="zh-CN" altLang="en-US" dirty="0"/>
              <a:t>学习率缩放非常重要，如果没有学习率缩放，那么</a:t>
            </a:r>
            <a:r>
              <a:rPr lang="en-US" altLang="zh-CN" dirty="0"/>
              <a:t>BPTT</a:t>
            </a:r>
            <a:r>
              <a:rPr lang="zh-CN" altLang="en-US" dirty="0"/>
              <a:t>在更新权重时，回溯长度越短，权重更新步长越大；即更加支持短回溯长度。</a:t>
            </a:r>
          </a:p>
        </p:txBody>
      </p:sp>
      <p:pic>
        <p:nvPicPr>
          <p:cNvPr id="5" name="图片 4" descr="图片包含 游戏机&#10;&#10;描述已自动生成">
            <a:extLst>
              <a:ext uri="{FF2B5EF4-FFF2-40B4-BE49-F238E27FC236}">
                <a16:creationId xmlns:a16="http://schemas.microsoft.com/office/drawing/2014/main" id="{7C8E18DE-511F-4C26-980B-8F9F711812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1771" y="2462981"/>
            <a:ext cx="5792771" cy="2866340"/>
          </a:xfrm>
          <a:prstGeom prst="rect">
            <a:avLst/>
          </a:prstGeom>
        </p:spPr>
      </p:pic>
    </p:spTree>
    <p:extLst>
      <p:ext uri="{BB962C8B-B14F-4D97-AF65-F5344CB8AC3E}">
        <p14:creationId xmlns:p14="http://schemas.microsoft.com/office/powerpoint/2010/main" val="11961001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A4E90-5F34-4B44-B2C5-CB039B52A432}"/>
              </a:ext>
            </a:extLst>
          </p:cNvPr>
          <p:cNvSpPr>
            <a:spLocks noGrp="1"/>
          </p:cNvSpPr>
          <p:nvPr>
            <p:ph type="title"/>
          </p:nvPr>
        </p:nvSpPr>
        <p:spPr/>
        <p:txBody>
          <a:bodyPr/>
          <a:lstStyle/>
          <a:p>
            <a:r>
              <a:rPr lang="en-US" altLang="zh-CN" dirty="0"/>
              <a:t>Regularizing and Optimizing LSTM Language Models</a:t>
            </a:r>
            <a:endParaRPr lang="zh-CN" altLang="en-US" dirty="0"/>
          </a:p>
        </p:txBody>
      </p:sp>
      <p:sp>
        <p:nvSpPr>
          <p:cNvPr id="3" name="内容占位符 2">
            <a:extLst>
              <a:ext uri="{FF2B5EF4-FFF2-40B4-BE49-F238E27FC236}">
                <a16:creationId xmlns:a16="http://schemas.microsoft.com/office/drawing/2014/main" id="{6BE467EF-1BAA-4A64-A53B-4AAF7723454A}"/>
              </a:ext>
            </a:extLst>
          </p:cNvPr>
          <p:cNvSpPr>
            <a:spLocks noGrp="1"/>
          </p:cNvSpPr>
          <p:nvPr>
            <p:ph idx="1"/>
          </p:nvPr>
        </p:nvSpPr>
        <p:spPr>
          <a:xfrm>
            <a:off x="838200" y="1825625"/>
            <a:ext cx="5257800" cy="4351338"/>
          </a:xfrm>
        </p:spPr>
        <p:txBody>
          <a:bodyPr>
            <a:normAutofit/>
          </a:bodyPr>
          <a:lstStyle/>
          <a:p>
            <a:pPr algn="just"/>
            <a:r>
              <a:rPr lang="zh-CN" altLang="en-US" sz="2400" dirty="0"/>
              <a:t>论文提出，除了</a:t>
            </a:r>
            <a:r>
              <a:rPr lang="en-US" altLang="zh-CN" sz="2400" dirty="0" err="1"/>
              <a:t>DropConnect</a:t>
            </a:r>
            <a:r>
              <a:rPr lang="zh-CN" altLang="en-US" sz="2400" dirty="0"/>
              <a:t>，还对</a:t>
            </a:r>
            <a:r>
              <a:rPr lang="en-US" altLang="zh-CN" sz="2400" dirty="0"/>
              <a:t>LSTM</a:t>
            </a:r>
            <a:r>
              <a:rPr lang="zh-CN" altLang="en-US" sz="2400" dirty="0"/>
              <a:t>的输入和输出使用了</a:t>
            </a:r>
            <a:r>
              <a:rPr lang="en-US" altLang="zh-CN" sz="2400" dirty="0"/>
              <a:t>variational dropout</a:t>
            </a:r>
            <a:r>
              <a:rPr lang="zh-CN" altLang="en-US" sz="2400" dirty="0"/>
              <a:t>；</a:t>
            </a:r>
            <a:endParaRPr lang="en-US" altLang="zh-CN" sz="2400" dirty="0"/>
          </a:p>
          <a:p>
            <a:pPr algn="just"/>
            <a:r>
              <a:rPr lang="en-US" altLang="zh-CN" sz="2400" dirty="0"/>
              <a:t>Variational dropout</a:t>
            </a:r>
            <a:r>
              <a:rPr lang="zh-CN" altLang="en-US" sz="2400" dirty="0"/>
              <a:t>指，每次</a:t>
            </a:r>
            <a:r>
              <a:rPr lang="en-US" altLang="zh-CN" sz="2400" dirty="0"/>
              <a:t>LSTM</a:t>
            </a:r>
            <a:r>
              <a:rPr lang="zh-CN" altLang="en-US" sz="2400" dirty="0"/>
              <a:t>前向和反向传播之前，对所有输入和输出使用相同的</a:t>
            </a:r>
            <a:r>
              <a:rPr lang="en-US" altLang="zh-CN" sz="2400" dirty="0"/>
              <a:t>dropout</a:t>
            </a:r>
            <a:r>
              <a:rPr lang="zh-CN" altLang="en-US" sz="2400" dirty="0"/>
              <a:t> </a:t>
            </a:r>
            <a:r>
              <a:rPr lang="en-US" altLang="zh-CN" sz="2400" dirty="0"/>
              <a:t>mask</a:t>
            </a:r>
            <a:r>
              <a:rPr lang="zh-CN" altLang="en-US" sz="2400" dirty="0"/>
              <a:t>，而非每个输入或输出使用不同的</a:t>
            </a:r>
            <a:r>
              <a:rPr lang="en-US" altLang="zh-CN" sz="2400" dirty="0"/>
              <a:t>dropout mask</a:t>
            </a:r>
            <a:r>
              <a:rPr lang="zh-CN" altLang="en-US" sz="2400" dirty="0"/>
              <a:t>；</a:t>
            </a:r>
            <a:endParaRPr lang="en-US" altLang="zh-CN" sz="2400" dirty="0"/>
          </a:p>
          <a:p>
            <a:pPr algn="just"/>
            <a:r>
              <a:rPr lang="zh-CN" altLang="en-US" sz="2400" dirty="0"/>
              <a:t>更进一步地，论文提出对每个</a:t>
            </a:r>
            <a:r>
              <a:rPr lang="en-US" altLang="zh-CN" sz="2400" dirty="0"/>
              <a:t>batch</a:t>
            </a:r>
            <a:r>
              <a:rPr lang="zh-CN" altLang="en-US" sz="2400" dirty="0"/>
              <a:t>的所有样本使用同一个</a:t>
            </a:r>
            <a:r>
              <a:rPr lang="en-US" altLang="zh-CN" sz="2400" dirty="0"/>
              <a:t>dropout mask</a:t>
            </a:r>
            <a:r>
              <a:rPr lang="zh-CN" altLang="en-US" sz="2400" dirty="0"/>
              <a:t>；不同</a:t>
            </a:r>
            <a:r>
              <a:rPr lang="en-US" altLang="zh-CN" sz="2400" dirty="0"/>
              <a:t>batch</a:t>
            </a:r>
            <a:r>
              <a:rPr lang="zh-CN" altLang="en-US" sz="2400" dirty="0"/>
              <a:t>间使用不同的</a:t>
            </a:r>
            <a:r>
              <a:rPr lang="en-US" altLang="zh-CN" sz="2400" dirty="0"/>
              <a:t>dropout mask</a:t>
            </a:r>
            <a:r>
              <a:rPr lang="zh-CN" altLang="en-US" sz="2400" dirty="0"/>
              <a:t>。</a:t>
            </a:r>
          </a:p>
        </p:txBody>
      </p:sp>
      <p:pic>
        <p:nvPicPr>
          <p:cNvPr id="5" name="图片 4" descr="图片包含 绿色, 游戏机&#10;&#10;描述已自动生成">
            <a:extLst>
              <a:ext uri="{FF2B5EF4-FFF2-40B4-BE49-F238E27FC236}">
                <a16:creationId xmlns:a16="http://schemas.microsoft.com/office/drawing/2014/main" id="{FB2ACCD9-2E2E-45F6-9346-C801FEFBDD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5496" y="1690688"/>
            <a:ext cx="5904270" cy="4588811"/>
          </a:xfrm>
          <a:prstGeom prst="rect">
            <a:avLst/>
          </a:prstGeom>
        </p:spPr>
      </p:pic>
    </p:spTree>
    <p:extLst>
      <p:ext uri="{BB962C8B-B14F-4D97-AF65-F5344CB8AC3E}">
        <p14:creationId xmlns:p14="http://schemas.microsoft.com/office/powerpoint/2010/main" val="22957240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1F102B-6DEE-4578-A87F-4EF53B32B1CA}"/>
              </a:ext>
            </a:extLst>
          </p:cNvPr>
          <p:cNvSpPr>
            <a:spLocks noGrp="1"/>
          </p:cNvSpPr>
          <p:nvPr>
            <p:ph type="title"/>
          </p:nvPr>
        </p:nvSpPr>
        <p:spPr/>
        <p:txBody>
          <a:bodyPr/>
          <a:lstStyle/>
          <a:p>
            <a:r>
              <a:rPr lang="en-US" altLang="zh-CN" dirty="0"/>
              <a:t>Regularizing and Optimizing LSTM Language Models</a:t>
            </a:r>
            <a:endParaRPr lang="zh-CN" altLang="en-US" dirty="0"/>
          </a:p>
        </p:txBody>
      </p:sp>
      <p:sp>
        <p:nvSpPr>
          <p:cNvPr id="3" name="内容占位符 2">
            <a:extLst>
              <a:ext uri="{FF2B5EF4-FFF2-40B4-BE49-F238E27FC236}">
                <a16:creationId xmlns:a16="http://schemas.microsoft.com/office/drawing/2014/main" id="{6D464CC8-EDFA-455F-B485-D2D53D3E6613}"/>
              </a:ext>
            </a:extLst>
          </p:cNvPr>
          <p:cNvSpPr>
            <a:spLocks noGrp="1"/>
          </p:cNvSpPr>
          <p:nvPr>
            <p:ph idx="1"/>
          </p:nvPr>
        </p:nvSpPr>
        <p:spPr>
          <a:xfrm>
            <a:off x="838200" y="1825625"/>
            <a:ext cx="5257800" cy="4667250"/>
          </a:xfrm>
        </p:spPr>
        <p:txBody>
          <a:bodyPr>
            <a:normAutofit/>
          </a:bodyPr>
          <a:lstStyle/>
          <a:p>
            <a:pPr algn="just"/>
            <a:r>
              <a:rPr lang="zh-CN" altLang="en-US" sz="2400" dirty="0"/>
              <a:t>论文使用了</a:t>
            </a:r>
            <a:r>
              <a:rPr lang="en-US" altLang="zh-CN" sz="2400" dirty="0"/>
              <a:t>embedding dropout</a:t>
            </a:r>
            <a:r>
              <a:rPr lang="zh-CN" altLang="en-US" sz="2400" dirty="0"/>
              <a:t>；</a:t>
            </a:r>
            <a:r>
              <a:rPr lang="en-US" altLang="zh-CN" sz="2400" dirty="0"/>
              <a:t>embedding dropout</a:t>
            </a:r>
            <a:r>
              <a:rPr lang="zh-CN" altLang="en-US" sz="2400" dirty="0"/>
              <a:t>指对</a:t>
            </a:r>
            <a:r>
              <a:rPr lang="en-US" altLang="zh-CN" sz="2400" dirty="0"/>
              <a:t>embedding matrix</a:t>
            </a:r>
            <a:r>
              <a:rPr lang="zh-CN" altLang="en-US" sz="2400" dirty="0"/>
              <a:t>应用</a:t>
            </a:r>
            <a:r>
              <a:rPr lang="en-US" altLang="zh-CN" sz="2400" dirty="0"/>
              <a:t>word level</a:t>
            </a:r>
            <a:r>
              <a:rPr lang="zh-CN" altLang="en-US" sz="2400" dirty="0"/>
              <a:t>的</a:t>
            </a:r>
            <a:r>
              <a:rPr lang="en-US" altLang="zh-CN" sz="2400" dirty="0"/>
              <a:t>dropout</a:t>
            </a:r>
            <a:r>
              <a:rPr lang="zh-CN" altLang="en-US" sz="2400" dirty="0"/>
              <a:t>，即不是按照矩阵元素进行</a:t>
            </a:r>
            <a:r>
              <a:rPr lang="en-US" altLang="zh-CN" sz="2400" dirty="0"/>
              <a:t>dropout</a:t>
            </a:r>
            <a:r>
              <a:rPr lang="zh-CN" altLang="en-US" sz="2400" dirty="0"/>
              <a:t>，而是按照矩阵发行进行</a:t>
            </a:r>
            <a:r>
              <a:rPr lang="en-US" altLang="zh-CN" sz="2400" dirty="0"/>
              <a:t>dropout</a:t>
            </a:r>
            <a:r>
              <a:rPr lang="zh-CN" altLang="en-US" sz="2400" dirty="0"/>
              <a:t>，每次</a:t>
            </a:r>
            <a:r>
              <a:rPr lang="en-US" altLang="zh-CN" sz="2400" dirty="0"/>
              <a:t>dropout</a:t>
            </a:r>
            <a:r>
              <a:rPr lang="zh-CN" altLang="en-US" sz="2400" dirty="0"/>
              <a:t>都遮罩矩阵的某几行；</a:t>
            </a:r>
            <a:endParaRPr lang="en-US" altLang="zh-CN" sz="2400" dirty="0"/>
          </a:p>
          <a:p>
            <a:pPr algn="just"/>
            <a:r>
              <a:rPr lang="zh-CN" altLang="en-US" sz="2400" dirty="0"/>
              <a:t>对于保留下来的</a:t>
            </a:r>
            <a:r>
              <a:rPr lang="en-US" altLang="zh-CN" sz="2400" dirty="0"/>
              <a:t>embedding</a:t>
            </a:r>
            <a:r>
              <a:rPr lang="zh-CN" altLang="en-US" sz="2400" dirty="0"/>
              <a:t>，需要缩放</a:t>
            </a:r>
            <a:r>
              <a:rPr lang="en-US" altLang="zh-CN" sz="2400" dirty="0"/>
              <a:t>1/(1-p)</a:t>
            </a:r>
            <a:r>
              <a:rPr lang="zh-CN" altLang="en-US" sz="2400" dirty="0"/>
              <a:t>倍，这点在</a:t>
            </a:r>
            <a:r>
              <a:rPr lang="en-US" altLang="zh-CN" sz="2400" dirty="0"/>
              <a:t>dropout</a:t>
            </a:r>
            <a:r>
              <a:rPr lang="zh-CN" altLang="en-US" sz="2400" dirty="0"/>
              <a:t>原理中解释过；</a:t>
            </a:r>
            <a:endParaRPr lang="en-US" altLang="zh-CN" sz="2400" dirty="0"/>
          </a:p>
          <a:p>
            <a:pPr algn="just"/>
            <a:r>
              <a:rPr lang="en-US" altLang="zh-CN" sz="2400" dirty="0"/>
              <a:t>Embedding dropout</a:t>
            </a:r>
            <a:r>
              <a:rPr lang="zh-CN" altLang="en-US" sz="2400" dirty="0"/>
              <a:t>等价于对</a:t>
            </a:r>
            <a:r>
              <a:rPr lang="en-US" altLang="zh-CN" sz="2400" dirty="0"/>
              <a:t>one-hot</a:t>
            </a:r>
            <a:r>
              <a:rPr lang="zh-CN" altLang="en-US" sz="2400" dirty="0"/>
              <a:t>层至</a:t>
            </a:r>
            <a:r>
              <a:rPr lang="en-US" altLang="zh-CN" sz="2400" dirty="0"/>
              <a:t>embedding</a:t>
            </a:r>
            <a:r>
              <a:rPr lang="zh-CN" altLang="en-US" sz="2400" dirty="0"/>
              <a:t>层应用</a:t>
            </a:r>
            <a:r>
              <a:rPr lang="en-US" altLang="zh-CN" sz="2400" dirty="0"/>
              <a:t>variational dropout</a:t>
            </a:r>
            <a:r>
              <a:rPr lang="zh-CN" altLang="en-US" sz="2400" dirty="0"/>
              <a:t>。</a:t>
            </a:r>
          </a:p>
        </p:txBody>
      </p:sp>
      <p:pic>
        <p:nvPicPr>
          <p:cNvPr id="5" name="图片 4" descr="图片包含 游戏机, 女人&#10;&#10;描述已自动生成">
            <a:extLst>
              <a:ext uri="{FF2B5EF4-FFF2-40B4-BE49-F238E27FC236}">
                <a16:creationId xmlns:a16="http://schemas.microsoft.com/office/drawing/2014/main" id="{5D603FFC-AC06-482C-AC85-63AEE03B7C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0244" y="1825625"/>
            <a:ext cx="5864942" cy="1952965"/>
          </a:xfrm>
          <a:prstGeom prst="rect">
            <a:avLst/>
          </a:prstGeom>
        </p:spPr>
      </p:pic>
      <p:pic>
        <p:nvPicPr>
          <p:cNvPr id="7" name="图片 6" descr="手机屏幕截图&#10;&#10;描述已自动生成">
            <a:extLst>
              <a:ext uri="{FF2B5EF4-FFF2-40B4-BE49-F238E27FC236}">
                <a16:creationId xmlns:a16="http://schemas.microsoft.com/office/drawing/2014/main" id="{11910EB0-2E82-4BCB-AFDE-16E03A1AD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0244" y="4044639"/>
            <a:ext cx="5864942" cy="1778362"/>
          </a:xfrm>
          <a:prstGeom prst="rect">
            <a:avLst/>
          </a:prstGeom>
        </p:spPr>
      </p:pic>
    </p:spTree>
    <p:extLst>
      <p:ext uri="{BB962C8B-B14F-4D97-AF65-F5344CB8AC3E}">
        <p14:creationId xmlns:p14="http://schemas.microsoft.com/office/powerpoint/2010/main" val="32146009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E7FDD5-D6BD-4AAA-93C1-26A2C526C10E}"/>
              </a:ext>
            </a:extLst>
          </p:cNvPr>
          <p:cNvSpPr>
            <a:spLocks noGrp="1"/>
          </p:cNvSpPr>
          <p:nvPr>
            <p:ph type="title"/>
          </p:nvPr>
        </p:nvSpPr>
        <p:spPr/>
        <p:txBody>
          <a:bodyPr/>
          <a:lstStyle/>
          <a:p>
            <a:r>
              <a:rPr lang="en-US" altLang="zh-CN" dirty="0"/>
              <a:t>Regularizing and Optimizing LSTM Language Models</a:t>
            </a:r>
            <a:endParaRPr lang="zh-CN" altLang="en-US" dirty="0"/>
          </a:p>
        </p:txBody>
      </p:sp>
      <p:sp>
        <p:nvSpPr>
          <p:cNvPr id="3" name="内容占位符 2">
            <a:extLst>
              <a:ext uri="{FF2B5EF4-FFF2-40B4-BE49-F238E27FC236}">
                <a16:creationId xmlns:a16="http://schemas.microsoft.com/office/drawing/2014/main" id="{18F1FEEF-0FCE-4AAC-B17D-771D50C2E009}"/>
              </a:ext>
            </a:extLst>
          </p:cNvPr>
          <p:cNvSpPr>
            <a:spLocks noGrp="1"/>
          </p:cNvSpPr>
          <p:nvPr>
            <p:ph idx="1"/>
          </p:nvPr>
        </p:nvSpPr>
        <p:spPr>
          <a:xfrm>
            <a:off x="838200" y="1825625"/>
            <a:ext cx="5257800" cy="4351338"/>
          </a:xfrm>
        </p:spPr>
        <p:txBody>
          <a:bodyPr/>
          <a:lstStyle/>
          <a:p>
            <a:pPr algn="just"/>
            <a:r>
              <a:rPr lang="zh-CN" altLang="en-US" dirty="0"/>
              <a:t>论文使用了</a:t>
            </a:r>
            <a:r>
              <a:rPr lang="en-US" altLang="zh-CN" dirty="0"/>
              <a:t>weights typing</a:t>
            </a:r>
            <a:r>
              <a:rPr lang="zh-CN" altLang="en-US" dirty="0"/>
              <a:t>，即使</a:t>
            </a:r>
            <a:r>
              <a:rPr lang="en-US" altLang="zh-CN" dirty="0"/>
              <a:t>embedding matrix</a:t>
            </a:r>
            <a:r>
              <a:rPr lang="zh-CN" altLang="en-US" dirty="0"/>
              <a:t>和</a:t>
            </a:r>
            <a:r>
              <a:rPr lang="en-US" altLang="zh-CN" dirty="0"/>
              <a:t>LSTM</a:t>
            </a:r>
            <a:r>
              <a:rPr lang="zh-CN" altLang="en-US" dirty="0"/>
              <a:t>后的</a:t>
            </a:r>
            <a:r>
              <a:rPr lang="en-US" altLang="zh-CN" dirty="0" err="1"/>
              <a:t>softmax</a:t>
            </a:r>
            <a:r>
              <a:rPr lang="zh-CN" altLang="en-US" dirty="0"/>
              <a:t>层的权重矩阵共享参数；即可以减少参数量，又可以迫使模型为每个词只学习一个表示；</a:t>
            </a:r>
            <a:endParaRPr lang="en-US" altLang="zh-CN" dirty="0"/>
          </a:p>
          <a:p>
            <a:pPr algn="just"/>
            <a:r>
              <a:rPr lang="zh-CN" altLang="en-US" dirty="0"/>
              <a:t>论文还修改</a:t>
            </a:r>
            <a:r>
              <a:rPr lang="en-US" altLang="zh-CN" dirty="0"/>
              <a:t>stacked LSTM</a:t>
            </a:r>
            <a:r>
              <a:rPr lang="zh-CN" altLang="en-US" dirty="0"/>
              <a:t>中第一个</a:t>
            </a:r>
            <a:r>
              <a:rPr lang="en-US" altLang="zh-CN" dirty="0"/>
              <a:t>LSTM</a:t>
            </a:r>
            <a:r>
              <a:rPr lang="zh-CN" altLang="en-US" dirty="0"/>
              <a:t>层的输入和最后一个</a:t>
            </a:r>
            <a:r>
              <a:rPr lang="en-US" altLang="zh-CN" dirty="0"/>
              <a:t>LSTM</a:t>
            </a:r>
            <a:r>
              <a:rPr lang="zh-CN" altLang="en-US" dirty="0"/>
              <a:t>层的输出的维度，使其等于</a:t>
            </a:r>
            <a:r>
              <a:rPr lang="en-US" altLang="zh-CN" dirty="0"/>
              <a:t>embedding</a:t>
            </a:r>
            <a:r>
              <a:rPr lang="zh-CN" altLang="en-US" dirty="0"/>
              <a:t>的维度。</a:t>
            </a:r>
          </a:p>
        </p:txBody>
      </p:sp>
      <p:pic>
        <p:nvPicPr>
          <p:cNvPr id="5" name="图片 4" descr="图片包含 游戏机, 女人&#10;&#10;描述已自动生成">
            <a:extLst>
              <a:ext uri="{FF2B5EF4-FFF2-40B4-BE49-F238E27FC236}">
                <a16:creationId xmlns:a16="http://schemas.microsoft.com/office/drawing/2014/main" id="{FDE6B29E-5E2B-4D68-9FE8-F4FF69AE0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568" y="1825625"/>
            <a:ext cx="5791223" cy="2342922"/>
          </a:xfrm>
          <a:prstGeom prst="rect">
            <a:avLst/>
          </a:prstGeom>
        </p:spPr>
      </p:pic>
      <p:pic>
        <p:nvPicPr>
          <p:cNvPr id="7" name="图片 6" descr="手机屏幕截图&#10;&#10;描述已自动生成">
            <a:extLst>
              <a:ext uri="{FF2B5EF4-FFF2-40B4-BE49-F238E27FC236}">
                <a16:creationId xmlns:a16="http://schemas.microsoft.com/office/drawing/2014/main" id="{B50D6DB1-2EBB-423A-9978-97B51F050B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8568" y="4382471"/>
            <a:ext cx="5791223" cy="1164246"/>
          </a:xfrm>
          <a:prstGeom prst="rect">
            <a:avLst/>
          </a:prstGeom>
        </p:spPr>
      </p:pic>
    </p:spTree>
    <p:extLst>
      <p:ext uri="{BB962C8B-B14F-4D97-AF65-F5344CB8AC3E}">
        <p14:creationId xmlns:p14="http://schemas.microsoft.com/office/powerpoint/2010/main" val="6064582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DDE459-8D60-4DD2-9E21-FF7F53571660}"/>
              </a:ext>
            </a:extLst>
          </p:cNvPr>
          <p:cNvSpPr>
            <a:spLocks noGrp="1"/>
          </p:cNvSpPr>
          <p:nvPr>
            <p:ph type="title"/>
          </p:nvPr>
        </p:nvSpPr>
        <p:spPr/>
        <p:txBody>
          <a:bodyPr/>
          <a:lstStyle/>
          <a:p>
            <a:r>
              <a:rPr lang="en-US" altLang="zh-CN" dirty="0"/>
              <a:t>Regularizing and Optimizing LSTM Language Models</a:t>
            </a:r>
            <a:endParaRPr lang="zh-CN" altLang="en-US" dirty="0"/>
          </a:p>
        </p:txBody>
      </p:sp>
      <p:sp>
        <p:nvSpPr>
          <p:cNvPr id="3" name="内容占位符 2">
            <a:extLst>
              <a:ext uri="{FF2B5EF4-FFF2-40B4-BE49-F238E27FC236}">
                <a16:creationId xmlns:a16="http://schemas.microsoft.com/office/drawing/2014/main" id="{AD8BD477-4093-464B-82B8-2EB4B43E1A80}"/>
              </a:ext>
            </a:extLst>
          </p:cNvPr>
          <p:cNvSpPr>
            <a:spLocks noGrp="1"/>
          </p:cNvSpPr>
          <p:nvPr>
            <p:ph idx="1"/>
          </p:nvPr>
        </p:nvSpPr>
        <p:spPr>
          <a:xfrm>
            <a:off x="838200" y="1825625"/>
            <a:ext cx="5257800" cy="4351338"/>
          </a:xfrm>
        </p:spPr>
        <p:txBody>
          <a:bodyPr/>
          <a:lstStyle/>
          <a:p>
            <a:pPr algn="just"/>
            <a:r>
              <a:rPr lang="zh-CN" altLang="en-US" dirty="0"/>
              <a:t>论文还使用了</a:t>
            </a:r>
            <a:r>
              <a:rPr lang="en-US" altLang="zh-CN" dirty="0"/>
              <a:t>AR</a:t>
            </a:r>
            <a:r>
              <a:rPr lang="zh-CN" altLang="en-US" dirty="0"/>
              <a:t>和</a:t>
            </a:r>
            <a:r>
              <a:rPr lang="en-US" altLang="zh-CN" dirty="0"/>
              <a:t>TAR</a:t>
            </a:r>
            <a:r>
              <a:rPr lang="zh-CN" altLang="en-US" dirty="0"/>
              <a:t>；</a:t>
            </a:r>
            <a:r>
              <a:rPr lang="en-US" altLang="zh-CN" dirty="0"/>
              <a:t>AR</a:t>
            </a:r>
            <a:r>
              <a:rPr lang="zh-CN" altLang="en-US" dirty="0"/>
              <a:t>是对较大隐层输出的惩罚，强迫隐层输出分布在</a:t>
            </a:r>
            <a:r>
              <a:rPr lang="en-US" altLang="zh-CN" dirty="0"/>
              <a:t>0</a:t>
            </a:r>
            <a:r>
              <a:rPr lang="zh-CN" altLang="en-US" dirty="0"/>
              <a:t>点周围，并可以加速优化；</a:t>
            </a:r>
            <a:r>
              <a:rPr lang="en-US" altLang="zh-CN" dirty="0"/>
              <a:t>TAR</a:t>
            </a:r>
            <a:r>
              <a:rPr lang="zh-CN" altLang="en-US" dirty="0"/>
              <a:t>是对连续隐层输出的差异的惩罚，强迫模型保持输出分布的一致性；</a:t>
            </a:r>
            <a:endParaRPr lang="en-US" altLang="zh-CN" dirty="0"/>
          </a:p>
          <a:p>
            <a:pPr algn="just"/>
            <a:r>
              <a:rPr lang="zh-CN" altLang="en-US" dirty="0"/>
              <a:t>论文提到，仅对最后一个</a:t>
            </a:r>
            <a:r>
              <a:rPr lang="en-US" altLang="zh-CN" dirty="0"/>
              <a:t>LSTM</a:t>
            </a:r>
            <a:r>
              <a:rPr lang="zh-CN" altLang="en-US" dirty="0"/>
              <a:t>层使用了这两种正则。</a:t>
            </a:r>
          </a:p>
        </p:txBody>
      </p:sp>
      <p:pic>
        <p:nvPicPr>
          <p:cNvPr id="5" name="图片 4" descr="手机屏幕截图&#10;&#10;描述已自动生成">
            <a:extLst>
              <a:ext uri="{FF2B5EF4-FFF2-40B4-BE49-F238E27FC236}">
                <a16:creationId xmlns:a16="http://schemas.microsoft.com/office/drawing/2014/main" id="{CA1933F6-116D-4A2C-B22F-22504B71E5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3918" y="1170097"/>
            <a:ext cx="5069471" cy="2402442"/>
          </a:xfrm>
          <a:prstGeom prst="rect">
            <a:avLst/>
          </a:prstGeom>
        </p:spPr>
      </p:pic>
      <p:grpSp>
        <p:nvGrpSpPr>
          <p:cNvPr id="10" name="组合 9">
            <a:extLst>
              <a:ext uri="{FF2B5EF4-FFF2-40B4-BE49-F238E27FC236}">
                <a16:creationId xmlns:a16="http://schemas.microsoft.com/office/drawing/2014/main" id="{F6D41C24-A216-42C1-9344-15689B054059}"/>
              </a:ext>
            </a:extLst>
          </p:cNvPr>
          <p:cNvGrpSpPr/>
          <p:nvPr/>
        </p:nvGrpSpPr>
        <p:grpSpPr>
          <a:xfrm>
            <a:off x="6713918" y="3725218"/>
            <a:ext cx="5069472" cy="2253433"/>
            <a:chOff x="6415546" y="4208555"/>
            <a:chExt cx="5556172" cy="2419250"/>
          </a:xfrm>
        </p:grpSpPr>
        <p:pic>
          <p:nvPicPr>
            <p:cNvPr id="7" name="图片 6" descr="图片包含 室内, 绿色, 黑暗, 灯光&#10;&#10;描述已自动生成">
              <a:extLst>
                <a:ext uri="{FF2B5EF4-FFF2-40B4-BE49-F238E27FC236}">
                  <a16:creationId xmlns:a16="http://schemas.microsoft.com/office/drawing/2014/main" id="{DEC37FD4-18A4-4868-B543-15536FF458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5547" y="4208555"/>
              <a:ext cx="5556171" cy="1117022"/>
            </a:xfrm>
            <a:prstGeom prst="rect">
              <a:avLst/>
            </a:prstGeom>
          </p:spPr>
        </p:pic>
        <p:pic>
          <p:nvPicPr>
            <p:cNvPr id="9" name="图片 8" descr="手机屏幕截图&#10;&#10;描述已自动生成">
              <a:extLst>
                <a:ext uri="{FF2B5EF4-FFF2-40B4-BE49-F238E27FC236}">
                  <a16:creationId xmlns:a16="http://schemas.microsoft.com/office/drawing/2014/main" id="{5F457187-9AA2-4956-8BA1-F312016B94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5546" y="5325577"/>
              <a:ext cx="5556171" cy="1302228"/>
            </a:xfrm>
            <a:prstGeom prst="rect">
              <a:avLst/>
            </a:prstGeom>
          </p:spPr>
        </p:pic>
      </p:grpSp>
      <p:pic>
        <p:nvPicPr>
          <p:cNvPr id="12" name="图片 11">
            <a:extLst>
              <a:ext uri="{FF2B5EF4-FFF2-40B4-BE49-F238E27FC236}">
                <a16:creationId xmlns:a16="http://schemas.microsoft.com/office/drawing/2014/main" id="{9A3F945F-BD82-4E5F-9434-60600BF260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3917" y="6184906"/>
            <a:ext cx="5069471" cy="501666"/>
          </a:xfrm>
          <a:prstGeom prst="rect">
            <a:avLst/>
          </a:prstGeom>
        </p:spPr>
      </p:pic>
    </p:spTree>
    <p:extLst>
      <p:ext uri="{BB962C8B-B14F-4D97-AF65-F5344CB8AC3E}">
        <p14:creationId xmlns:p14="http://schemas.microsoft.com/office/powerpoint/2010/main" val="2893498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C3C563-B906-4398-9FD0-C0EE9BDB814E}"/>
              </a:ext>
            </a:extLst>
          </p:cNvPr>
          <p:cNvSpPr>
            <a:spLocks noGrp="1"/>
          </p:cNvSpPr>
          <p:nvPr>
            <p:ph type="title"/>
          </p:nvPr>
        </p:nvSpPr>
        <p:spPr/>
        <p:txBody>
          <a:bodyPr/>
          <a:lstStyle/>
          <a:p>
            <a:r>
              <a:rPr lang="en-US" altLang="zh-CN" dirty="0"/>
              <a:t>Simple Recurrent Neural Networks</a:t>
            </a:r>
            <a:endParaRPr lang="zh-CN" altLang="en-US" dirty="0"/>
          </a:p>
        </p:txBody>
      </p:sp>
      <p:sp>
        <p:nvSpPr>
          <p:cNvPr id="3" name="内容占位符 2">
            <a:extLst>
              <a:ext uri="{FF2B5EF4-FFF2-40B4-BE49-F238E27FC236}">
                <a16:creationId xmlns:a16="http://schemas.microsoft.com/office/drawing/2014/main" id="{6BADDF7A-3C54-4229-B6F8-8B22F130EFD3}"/>
              </a:ext>
            </a:extLst>
          </p:cNvPr>
          <p:cNvSpPr>
            <a:spLocks noGrp="1"/>
          </p:cNvSpPr>
          <p:nvPr>
            <p:ph idx="1"/>
          </p:nvPr>
        </p:nvSpPr>
        <p:spPr/>
        <p:txBody>
          <a:bodyPr/>
          <a:lstStyle/>
          <a:p>
            <a:r>
              <a:rPr lang="zh-CN" altLang="en-US" dirty="0"/>
              <a:t>更正式地，</a:t>
            </a:r>
            <a:r>
              <a:rPr lang="en-US" altLang="zh-CN" dirty="0"/>
              <a:t>RNN</a:t>
            </a:r>
            <a:r>
              <a:rPr lang="zh-CN" altLang="en-US" dirty="0"/>
              <a:t>的定义如下：</a:t>
            </a:r>
          </a:p>
        </p:txBody>
      </p:sp>
      <p:pic>
        <p:nvPicPr>
          <p:cNvPr id="7" name="图片 6" descr="手机屏幕截图&#10;&#10;描述已自动生成">
            <a:extLst>
              <a:ext uri="{FF2B5EF4-FFF2-40B4-BE49-F238E27FC236}">
                <a16:creationId xmlns:a16="http://schemas.microsoft.com/office/drawing/2014/main" id="{84F091A8-EF16-4A4E-9B45-7273BD3EA9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0568" y="2597419"/>
            <a:ext cx="9910864" cy="3579544"/>
          </a:xfrm>
          <a:prstGeom prst="rect">
            <a:avLst/>
          </a:prstGeom>
        </p:spPr>
      </p:pic>
    </p:spTree>
    <p:extLst>
      <p:ext uri="{BB962C8B-B14F-4D97-AF65-F5344CB8AC3E}">
        <p14:creationId xmlns:p14="http://schemas.microsoft.com/office/powerpoint/2010/main" val="8145386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FB05FA-D68A-49BB-80D2-E5F3FB01169A}"/>
              </a:ext>
            </a:extLst>
          </p:cNvPr>
          <p:cNvSpPr>
            <a:spLocks noGrp="1"/>
          </p:cNvSpPr>
          <p:nvPr>
            <p:ph type="title"/>
          </p:nvPr>
        </p:nvSpPr>
        <p:spPr/>
        <p:txBody>
          <a:bodyPr/>
          <a:lstStyle/>
          <a:p>
            <a:r>
              <a:rPr lang="en-US" altLang="zh-CN" dirty="0"/>
              <a:t>Regularizing and Optimizing LSTM Language Models</a:t>
            </a:r>
            <a:endParaRPr lang="zh-CN" altLang="en-US" dirty="0"/>
          </a:p>
        </p:txBody>
      </p:sp>
      <p:sp>
        <p:nvSpPr>
          <p:cNvPr id="3" name="内容占位符 2">
            <a:extLst>
              <a:ext uri="{FF2B5EF4-FFF2-40B4-BE49-F238E27FC236}">
                <a16:creationId xmlns:a16="http://schemas.microsoft.com/office/drawing/2014/main" id="{BF549D1F-0EB9-4930-B9AC-F8BCFE51DE20}"/>
              </a:ext>
            </a:extLst>
          </p:cNvPr>
          <p:cNvSpPr>
            <a:spLocks noGrp="1"/>
          </p:cNvSpPr>
          <p:nvPr>
            <p:ph idx="1"/>
          </p:nvPr>
        </p:nvSpPr>
        <p:spPr>
          <a:xfrm>
            <a:off x="838200" y="1825625"/>
            <a:ext cx="5257800" cy="4351338"/>
          </a:xfrm>
        </p:spPr>
        <p:txBody>
          <a:bodyPr/>
          <a:lstStyle/>
          <a:p>
            <a:pPr algn="just"/>
            <a:r>
              <a:rPr lang="zh-CN" altLang="en-US" dirty="0"/>
              <a:t>论文使用了</a:t>
            </a:r>
            <a:r>
              <a:rPr lang="en-US" altLang="zh-CN" dirty="0"/>
              <a:t>3-layer LSTM</a:t>
            </a:r>
            <a:r>
              <a:rPr lang="zh-CN" altLang="en-US" dirty="0"/>
              <a:t>，并详细介绍了各种超参数设置和</a:t>
            </a:r>
            <a:r>
              <a:rPr lang="en-US" altLang="zh-CN" dirty="0"/>
              <a:t>experimental setting</a:t>
            </a:r>
            <a:r>
              <a:rPr lang="zh-CN" altLang="en-US" dirty="0"/>
              <a:t>；请详细阅读论文有关超参数的设置，可以作为模型训练超参数设置的范例；</a:t>
            </a:r>
            <a:endParaRPr lang="en-US" altLang="zh-CN" dirty="0"/>
          </a:p>
          <a:p>
            <a:pPr algn="just"/>
            <a:r>
              <a:rPr lang="zh-CN" altLang="en-US" dirty="0"/>
              <a:t>论文在两个数据集上对比了</a:t>
            </a:r>
            <a:r>
              <a:rPr lang="en-US" altLang="zh-CN" dirty="0"/>
              <a:t>AWD-LSTM</a:t>
            </a:r>
            <a:r>
              <a:rPr lang="zh-CN" altLang="en-US" dirty="0"/>
              <a:t>和其他模型的困惑度指标。</a:t>
            </a:r>
          </a:p>
        </p:txBody>
      </p:sp>
      <p:pic>
        <p:nvPicPr>
          <p:cNvPr id="7" name="图片 6" descr="手机屏幕截图&#10;&#10;描述已自动生成">
            <a:extLst>
              <a:ext uri="{FF2B5EF4-FFF2-40B4-BE49-F238E27FC236}">
                <a16:creationId xmlns:a16="http://schemas.microsoft.com/office/drawing/2014/main" id="{E440B280-3A40-4FE2-8B4F-03B89E09B6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6554" y="1825625"/>
            <a:ext cx="5496259" cy="1710454"/>
          </a:xfrm>
          <a:prstGeom prst="rect">
            <a:avLst/>
          </a:prstGeom>
        </p:spPr>
      </p:pic>
      <p:pic>
        <p:nvPicPr>
          <p:cNvPr id="9" name="图片 8" descr="手机屏幕截图&#10;&#10;描述已自动生成">
            <a:extLst>
              <a:ext uri="{FF2B5EF4-FFF2-40B4-BE49-F238E27FC236}">
                <a16:creationId xmlns:a16="http://schemas.microsoft.com/office/drawing/2014/main" id="{316A9732-6DF7-46D5-B473-C547FD7366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6554" y="3948681"/>
            <a:ext cx="5638063" cy="1693165"/>
          </a:xfrm>
          <a:prstGeom prst="rect">
            <a:avLst/>
          </a:prstGeom>
        </p:spPr>
      </p:pic>
    </p:spTree>
    <p:extLst>
      <p:ext uri="{BB962C8B-B14F-4D97-AF65-F5344CB8AC3E}">
        <p14:creationId xmlns:p14="http://schemas.microsoft.com/office/powerpoint/2010/main" val="25172995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8E7554-2332-41C2-9B4F-F3379944F6C1}"/>
              </a:ext>
            </a:extLst>
          </p:cNvPr>
          <p:cNvSpPr>
            <a:spLocks noGrp="1"/>
          </p:cNvSpPr>
          <p:nvPr>
            <p:ph type="title"/>
          </p:nvPr>
        </p:nvSpPr>
        <p:spPr/>
        <p:txBody>
          <a:bodyPr/>
          <a:lstStyle/>
          <a:p>
            <a:r>
              <a:rPr lang="en-US" altLang="zh-CN" dirty="0"/>
              <a:t>Regularizing and Optimizing LSTM Language Models</a:t>
            </a:r>
            <a:endParaRPr lang="zh-CN" altLang="en-US" dirty="0"/>
          </a:p>
        </p:txBody>
      </p:sp>
      <p:sp>
        <p:nvSpPr>
          <p:cNvPr id="3" name="内容占位符 2">
            <a:extLst>
              <a:ext uri="{FF2B5EF4-FFF2-40B4-BE49-F238E27FC236}">
                <a16:creationId xmlns:a16="http://schemas.microsoft.com/office/drawing/2014/main" id="{8ACFAADF-F329-4B2D-9099-D63CA4EF17E5}"/>
              </a:ext>
            </a:extLst>
          </p:cNvPr>
          <p:cNvSpPr>
            <a:spLocks noGrp="1"/>
          </p:cNvSpPr>
          <p:nvPr>
            <p:ph idx="1"/>
          </p:nvPr>
        </p:nvSpPr>
        <p:spPr>
          <a:xfrm>
            <a:off x="838200" y="1825625"/>
            <a:ext cx="5257800" cy="4351338"/>
          </a:xfrm>
        </p:spPr>
        <p:txBody>
          <a:bodyPr/>
          <a:lstStyle/>
          <a:p>
            <a:pPr algn="just"/>
            <a:r>
              <a:rPr lang="zh-CN" altLang="en-US" dirty="0"/>
              <a:t>论文还比较了增加</a:t>
            </a:r>
            <a:r>
              <a:rPr lang="en-US" altLang="zh-CN" dirty="0"/>
              <a:t>neural cache model</a:t>
            </a:r>
            <a:r>
              <a:rPr lang="zh-CN" altLang="en-US" dirty="0"/>
              <a:t>的</a:t>
            </a:r>
            <a:r>
              <a:rPr lang="en-US" altLang="zh-CN" dirty="0"/>
              <a:t>LSTM</a:t>
            </a:r>
            <a:r>
              <a:rPr lang="zh-CN" altLang="en-US" dirty="0"/>
              <a:t>和未增加该模型的</a:t>
            </a:r>
            <a:r>
              <a:rPr lang="en-US" altLang="zh-CN" dirty="0"/>
              <a:t>LSTM</a:t>
            </a:r>
            <a:r>
              <a:rPr lang="zh-CN" altLang="en-US" dirty="0"/>
              <a:t>的效果；</a:t>
            </a:r>
            <a:endParaRPr lang="en-US" altLang="zh-CN" dirty="0"/>
          </a:p>
          <a:p>
            <a:pPr algn="just"/>
            <a:r>
              <a:rPr lang="en-US" altLang="zh-CN" dirty="0"/>
              <a:t>Neural cache model</a:t>
            </a:r>
            <a:r>
              <a:rPr lang="zh-CN" altLang="en-US" dirty="0"/>
              <a:t>是一类在预测当前词时，同时使用当前的隐向量和前</a:t>
            </a:r>
            <a:r>
              <a:rPr lang="en-US" altLang="zh-CN" dirty="0"/>
              <a:t>N</a:t>
            </a:r>
            <a:r>
              <a:rPr lang="zh-CN" altLang="en-US" dirty="0"/>
              <a:t>个隐向量；两种概率的权重</a:t>
            </a:r>
            <a:r>
              <a:rPr lang="en-US" altLang="zh-CN" dirty="0"/>
              <a:t>λ</a:t>
            </a:r>
            <a:r>
              <a:rPr lang="zh-CN" altLang="en-US" dirty="0"/>
              <a:t>是待学习的参数；</a:t>
            </a:r>
            <a:endParaRPr lang="en-US" altLang="zh-CN" dirty="0"/>
          </a:p>
          <a:p>
            <a:pPr algn="just"/>
            <a:r>
              <a:rPr lang="en-US" altLang="zh-CN" dirty="0"/>
              <a:t>Neural cache model</a:t>
            </a:r>
            <a:r>
              <a:rPr lang="zh-CN" altLang="en-US" dirty="0"/>
              <a:t>是</a:t>
            </a:r>
            <a:r>
              <a:rPr lang="en-US" altLang="zh-CN" dirty="0"/>
              <a:t>attention</a:t>
            </a:r>
            <a:r>
              <a:rPr lang="zh-CN" altLang="en-US" dirty="0"/>
              <a:t>的雏形，目前</a:t>
            </a:r>
            <a:r>
              <a:rPr lang="en-US" altLang="zh-CN" dirty="0"/>
              <a:t>attention</a:t>
            </a:r>
            <a:r>
              <a:rPr lang="zh-CN" altLang="en-US" dirty="0"/>
              <a:t>使用的范围更广。</a:t>
            </a:r>
          </a:p>
        </p:txBody>
      </p:sp>
      <p:pic>
        <p:nvPicPr>
          <p:cNvPr id="5" name="图片 4" descr="图片包含 室内, 游戏机, 关, 黑色&#10;&#10;描述已自动生成">
            <a:extLst>
              <a:ext uri="{FF2B5EF4-FFF2-40B4-BE49-F238E27FC236}">
                <a16:creationId xmlns:a16="http://schemas.microsoft.com/office/drawing/2014/main" id="{61F31922-7785-4628-8971-9824CA8C89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5709" y="1367885"/>
            <a:ext cx="4824410" cy="1461336"/>
          </a:xfrm>
          <a:prstGeom prst="rect">
            <a:avLst/>
          </a:prstGeom>
        </p:spPr>
      </p:pic>
      <p:pic>
        <p:nvPicPr>
          <p:cNvPr id="7" name="图片 6" descr="图片包含 游戏机, 钟表&#10;&#10;描述已自动生成">
            <a:extLst>
              <a:ext uri="{FF2B5EF4-FFF2-40B4-BE49-F238E27FC236}">
                <a16:creationId xmlns:a16="http://schemas.microsoft.com/office/drawing/2014/main" id="{25F27B91-5D7A-4FE2-A095-43AB435815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9747" y="3001687"/>
            <a:ext cx="3620372" cy="2433817"/>
          </a:xfrm>
          <a:prstGeom prst="rect">
            <a:avLst/>
          </a:prstGeom>
        </p:spPr>
      </p:pic>
      <p:pic>
        <p:nvPicPr>
          <p:cNvPr id="9" name="图片 8" descr="图片包含 游戏机, 物体, 钟表&#10;&#10;描述已自动生成">
            <a:extLst>
              <a:ext uri="{FF2B5EF4-FFF2-40B4-BE49-F238E27FC236}">
                <a16:creationId xmlns:a16="http://schemas.microsoft.com/office/drawing/2014/main" id="{B55456C9-7A1D-44BB-B3AC-3F4F781259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8493" y="5400773"/>
            <a:ext cx="4391626" cy="660906"/>
          </a:xfrm>
          <a:prstGeom prst="rect">
            <a:avLst/>
          </a:prstGeom>
        </p:spPr>
      </p:pic>
      <p:pic>
        <p:nvPicPr>
          <p:cNvPr id="11" name="图片 10">
            <a:extLst>
              <a:ext uri="{FF2B5EF4-FFF2-40B4-BE49-F238E27FC236}">
                <a16:creationId xmlns:a16="http://schemas.microsoft.com/office/drawing/2014/main" id="{27509BD3-B84F-4B45-81A9-4353C998A2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7529" y="6061679"/>
            <a:ext cx="5472590" cy="300032"/>
          </a:xfrm>
          <a:prstGeom prst="rect">
            <a:avLst/>
          </a:prstGeom>
        </p:spPr>
      </p:pic>
    </p:spTree>
    <p:extLst>
      <p:ext uri="{BB962C8B-B14F-4D97-AF65-F5344CB8AC3E}">
        <p14:creationId xmlns:p14="http://schemas.microsoft.com/office/powerpoint/2010/main" val="14551099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041077-FB4A-48D1-B90B-FF35844CE0A3}"/>
              </a:ext>
            </a:extLst>
          </p:cNvPr>
          <p:cNvSpPr>
            <a:spLocks noGrp="1"/>
          </p:cNvSpPr>
          <p:nvPr>
            <p:ph type="title"/>
          </p:nvPr>
        </p:nvSpPr>
        <p:spPr/>
        <p:txBody>
          <a:bodyPr/>
          <a:lstStyle/>
          <a:p>
            <a:r>
              <a:rPr lang="en-US" altLang="zh-CN" dirty="0"/>
              <a:t>Regularizing and Optimizing LSTM Language Models</a:t>
            </a:r>
            <a:endParaRPr lang="zh-CN" altLang="en-US" dirty="0"/>
          </a:p>
        </p:txBody>
      </p:sp>
      <p:pic>
        <p:nvPicPr>
          <p:cNvPr id="7" name="内容占位符 4" descr="手机屏幕截图&#10;&#10;描述已自动生成">
            <a:extLst>
              <a:ext uri="{FF2B5EF4-FFF2-40B4-BE49-F238E27FC236}">
                <a16:creationId xmlns:a16="http://schemas.microsoft.com/office/drawing/2014/main" id="{B01468D2-D75A-489D-88F1-EB7CA2D309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190" y="2141537"/>
            <a:ext cx="6067810" cy="4351338"/>
          </a:xfrm>
        </p:spPr>
      </p:pic>
      <p:pic>
        <p:nvPicPr>
          <p:cNvPr id="9" name="图片 8" descr="手机屏幕截图&#10;&#10;描述已自动生成">
            <a:extLst>
              <a:ext uri="{FF2B5EF4-FFF2-40B4-BE49-F238E27FC236}">
                <a16:creationId xmlns:a16="http://schemas.microsoft.com/office/drawing/2014/main" id="{7D6CC3E7-3BD3-46BD-A242-CBD3C64142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6522" y="2030266"/>
            <a:ext cx="6185478" cy="2074222"/>
          </a:xfrm>
          <a:prstGeom prst="rect">
            <a:avLst/>
          </a:prstGeom>
        </p:spPr>
      </p:pic>
      <p:pic>
        <p:nvPicPr>
          <p:cNvPr id="11" name="图片 10" descr="手机屏幕截图&#10;&#10;描述已自动生成">
            <a:extLst>
              <a:ext uri="{FF2B5EF4-FFF2-40B4-BE49-F238E27FC236}">
                <a16:creationId xmlns:a16="http://schemas.microsoft.com/office/drawing/2014/main" id="{906E0165-BB40-4280-B45F-736E0E129D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0095" y="4170677"/>
            <a:ext cx="6067810" cy="2322198"/>
          </a:xfrm>
          <a:prstGeom prst="rect">
            <a:avLst/>
          </a:prstGeom>
        </p:spPr>
      </p:pic>
    </p:spTree>
    <p:extLst>
      <p:ext uri="{BB962C8B-B14F-4D97-AF65-F5344CB8AC3E}">
        <p14:creationId xmlns:p14="http://schemas.microsoft.com/office/powerpoint/2010/main" val="9267522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4B2CF9-248B-4596-B0F1-1654FFC8F959}"/>
              </a:ext>
            </a:extLst>
          </p:cNvPr>
          <p:cNvSpPr>
            <a:spLocks noGrp="1"/>
          </p:cNvSpPr>
          <p:nvPr>
            <p:ph type="title"/>
          </p:nvPr>
        </p:nvSpPr>
        <p:spPr/>
        <p:txBody>
          <a:bodyPr/>
          <a:lstStyle/>
          <a:p>
            <a:r>
              <a:rPr lang="zh-CN" altLang="en-US" dirty="0"/>
              <a:t>作业</a:t>
            </a:r>
          </a:p>
        </p:txBody>
      </p:sp>
      <p:sp>
        <p:nvSpPr>
          <p:cNvPr id="3" name="内容占位符 2">
            <a:extLst>
              <a:ext uri="{FF2B5EF4-FFF2-40B4-BE49-F238E27FC236}">
                <a16:creationId xmlns:a16="http://schemas.microsoft.com/office/drawing/2014/main" id="{822271D4-DF01-4643-A11D-B1B717BDBCA8}"/>
              </a:ext>
            </a:extLst>
          </p:cNvPr>
          <p:cNvSpPr>
            <a:spLocks noGrp="1"/>
          </p:cNvSpPr>
          <p:nvPr>
            <p:ph idx="1"/>
          </p:nvPr>
        </p:nvSpPr>
        <p:spPr/>
        <p:txBody>
          <a:bodyPr/>
          <a:lstStyle/>
          <a:p>
            <a:r>
              <a:rPr lang="zh-CN" altLang="en-US" dirty="0"/>
              <a:t>完成</a:t>
            </a:r>
            <a:r>
              <a:rPr lang="en-US" altLang="zh-CN" dirty="0"/>
              <a:t>PPT</a:t>
            </a:r>
            <a:r>
              <a:rPr lang="zh-CN" altLang="en-US" dirty="0"/>
              <a:t>中的亲自实现的部分</a:t>
            </a:r>
            <a:endParaRPr lang="en-US" altLang="zh-CN" dirty="0"/>
          </a:p>
          <a:p>
            <a:r>
              <a:rPr lang="zh-CN" altLang="en-US" dirty="0"/>
              <a:t>完成教材中第八章的课后习题</a:t>
            </a:r>
            <a:endParaRPr lang="en-US" altLang="zh-CN" dirty="0"/>
          </a:p>
          <a:p>
            <a:r>
              <a:rPr lang="zh-CN" altLang="en-US" dirty="0"/>
              <a:t>阅读论文“</a:t>
            </a:r>
            <a:r>
              <a:rPr lang="en-US" altLang="zh-CN" dirty="0"/>
              <a:t>Regularizing and Optimizing LSTM Language Models</a:t>
            </a:r>
            <a:r>
              <a:rPr lang="zh-CN" altLang="en-US" dirty="0"/>
              <a:t>”</a:t>
            </a:r>
            <a:endParaRPr lang="en-US" altLang="zh-CN" dirty="0"/>
          </a:p>
        </p:txBody>
      </p:sp>
    </p:spTree>
    <p:extLst>
      <p:ext uri="{BB962C8B-B14F-4D97-AF65-F5344CB8AC3E}">
        <p14:creationId xmlns:p14="http://schemas.microsoft.com/office/powerpoint/2010/main" val="23284929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A8D75A3-00C1-41A9-88D7-351F8FDC97C2}"/>
              </a:ext>
            </a:extLst>
          </p:cNvPr>
          <p:cNvSpPr>
            <a:spLocks noGrp="1"/>
          </p:cNvSpPr>
          <p:nvPr>
            <p:ph type="ctrTitle"/>
          </p:nvPr>
        </p:nvSpPr>
        <p:spPr/>
        <p:txBody>
          <a:bodyPr/>
          <a:lstStyle/>
          <a:p>
            <a:r>
              <a:rPr lang="en-US" altLang="zh-CN" dirty="0"/>
              <a:t>Thank you</a:t>
            </a:r>
            <a:endParaRPr lang="zh-CN" altLang="en-US" dirty="0"/>
          </a:p>
        </p:txBody>
      </p:sp>
    </p:spTree>
    <p:extLst>
      <p:ext uri="{BB962C8B-B14F-4D97-AF65-F5344CB8AC3E}">
        <p14:creationId xmlns:p14="http://schemas.microsoft.com/office/powerpoint/2010/main" val="3933854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132F80-BAD6-4DC0-A34A-C5C819CE0825}"/>
              </a:ext>
            </a:extLst>
          </p:cNvPr>
          <p:cNvSpPr>
            <a:spLocks noGrp="1"/>
          </p:cNvSpPr>
          <p:nvPr>
            <p:ph type="title"/>
          </p:nvPr>
        </p:nvSpPr>
        <p:spPr/>
        <p:txBody>
          <a:bodyPr/>
          <a:lstStyle/>
          <a:p>
            <a:r>
              <a:rPr lang="en-US" altLang="zh-CN" dirty="0"/>
              <a:t>Simple Recurrent Neural Networks</a:t>
            </a:r>
            <a:endParaRPr lang="zh-CN" altLang="en-US" dirty="0"/>
          </a:p>
        </p:txBody>
      </p:sp>
      <p:sp>
        <p:nvSpPr>
          <p:cNvPr id="3" name="内容占位符 2">
            <a:extLst>
              <a:ext uri="{FF2B5EF4-FFF2-40B4-BE49-F238E27FC236}">
                <a16:creationId xmlns:a16="http://schemas.microsoft.com/office/drawing/2014/main" id="{A4B003FB-699F-4F4C-BE6F-DE0C08E69F91}"/>
              </a:ext>
            </a:extLst>
          </p:cNvPr>
          <p:cNvSpPr>
            <a:spLocks noGrp="1"/>
          </p:cNvSpPr>
          <p:nvPr>
            <p:ph idx="1"/>
          </p:nvPr>
        </p:nvSpPr>
        <p:spPr>
          <a:xfrm>
            <a:off x="838200" y="1825625"/>
            <a:ext cx="3984521" cy="4351338"/>
          </a:xfrm>
        </p:spPr>
        <p:txBody>
          <a:bodyPr/>
          <a:lstStyle/>
          <a:p>
            <a:pPr algn="just"/>
            <a:r>
              <a:rPr lang="zh-CN" altLang="en-US" dirty="0"/>
              <a:t>右图展示了</a:t>
            </a:r>
            <a:r>
              <a:rPr lang="en-US" altLang="zh-CN" dirty="0"/>
              <a:t>RNN</a:t>
            </a:r>
            <a:r>
              <a:rPr lang="zh-CN" altLang="en-US" dirty="0"/>
              <a:t>的时间性质（序列性质）：</a:t>
            </a:r>
            <a:endParaRPr lang="en-US" altLang="zh-CN" dirty="0"/>
          </a:p>
          <a:p>
            <a:pPr algn="just"/>
            <a:r>
              <a:rPr lang="zh-CN" altLang="en-US" dirty="0"/>
              <a:t>需注意，虽然每个时间步的输出不同，但是所有时间步都共享权重；</a:t>
            </a:r>
          </a:p>
        </p:txBody>
      </p:sp>
      <p:pic>
        <p:nvPicPr>
          <p:cNvPr id="5" name="图片 4" descr="黄色的地图&#10;&#10;描述已自动生成">
            <a:extLst>
              <a:ext uri="{FF2B5EF4-FFF2-40B4-BE49-F238E27FC236}">
                <a16:creationId xmlns:a16="http://schemas.microsoft.com/office/drawing/2014/main" id="{BCAD02B0-0EC5-41B5-8487-7223119363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2721" y="1825625"/>
            <a:ext cx="7090269" cy="4772910"/>
          </a:xfrm>
          <a:prstGeom prst="rect">
            <a:avLst/>
          </a:prstGeom>
        </p:spPr>
      </p:pic>
    </p:spTree>
    <p:extLst>
      <p:ext uri="{BB962C8B-B14F-4D97-AF65-F5344CB8AC3E}">
        <p14:creationId xmlns:p14="http://schemas.microsoft.com/office/powerpoint/2010/main" val="1518586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071ACF-4ED2-476A-8DF0-F24AAA8F3F6E}"/>
              </a:ext>
            </a:extLst>
          </p:cNvPr>
          <p:cNvSpPr>
            <a:spLocks noGrp="1"/>
          </p:cNvSpPr>
          <p:nvPr>
            <p:ph type="title"/>
          </p:nvPr>
        </p:nvSpPr>
        <p:spPr/>
        <p:txBody>
          <a:bodyPr/>
          <a:lstStyle/>
          <a:p>
            <a:r>
              <a:rPr lang="en-US" altLang="zh-CN" dirty="0"/>
              <a:t>Backpropagation Through Time</a:t>
            </a:r>
            <a:endParaRPr lang="zh-CN" altLang="en-US" dirty="0"/>
          </a:p>
        </p:txBody>
      </p:sp>
      <p:sp>
        <p:nvSpPr>
          <p:cNvPr id="3" name="内容占位符 2">
            <a:extLst>
              <a:ext uri="{FF2B5EF4-FFF2-40B4-BE49-F238E27FC236}">
                <a16:creationId xmlns:a16="http://schemas.microsoft.com/office/drawing/2014/main" id="{826F3AEC-C529-4AED-8456-2E44D8FF63FD}"/>
              </a:ext>
            </a:extLst>
          </p:cNvPr>
          <p:cNvSpPr>
            <a:spLocks noGrp="1"/>
          </p:cNvSpPr>
          <p:nvPr>
            <p:ph idx="1"/>
          </p:nvPr>
        </p:nvSpPr>
        <p:spPr>
          <a:xfrm>
            <a:off x="838200" y="1825624"/>
            <a:ext cx="10515600" cy="4667251"/>
          </a:xfrm>
        </p:spPr>
        <p:txBody>
          <a:bodyPr/>
          <a:lstStyle/>
          <a:p>
            <a:pPr algn="just"/>
            <a:r>
              <a:rPr lang="zh-CN" altLang="en-US" dirty="0"/>
              <a:t>假定简单</a:t>
            </a:r>
            <a:r>
              <a:rPr lang="en-US" altLang="zh-CN" dirty="0"/>
              <a:t>RNN</a:t>
            </a:r>
            <a:r>
              <a:rPr lang="zh-CN" altLang="en-US" dirty="0"/>
              <a:t>定义如下（省略偏置）：</a:t>
            </a:r>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r>
              <a:rPr lang="zh-CN" altLang="en-US" dirty="0"/>
              <a:t>训练此</a:t>
            </a:r>
            <a:r>
              <a:rPr lang="en-US" altLang="zh-CN" dirty="0"/>
              <a:t>RNN</a:t>
            </a:r>
            <a:r>
              <a:rPr lang="zh-CN" altLang="en-US" dirty="0"/>
              <a:t>，需要更新的权重矩阵有</a:t>
            </a:r>
            <a:r>
              <a:rPr lang="en-US" altLang="zh-CN" dirty="0"/>
              <a:t>V, U</a:t>
            </a:r>
            <a:r>
              <a:rPr lang="zh-CN" altLang="en-US" dirty="0"/>
              <a:t>和</a:t>
            </a:r>
            <a:r>
              <a:rPr lang="en-US" altLang="zh-CN" dirty="0"/>
              <a:t>W</a:t>
            </a:r>
            <a:r>
              <a:rPr lang="zh-CN" altLang="en-US" dirty="0"/>
              <a:t>；需注意，训练</a:t>
            </a:r>
            <a:r>
              <a:rPr lang="en-US" altLang="zh-CN" dirty="0"/>
              <a:t>RNN</a:t>
            </a:r>
            <a:r>
              <a:rPr lang="zh-CN" altLang="en-US" dirty="0"/>
              <a:t>的反向传播过程与标准传播过程不尽相同，下面将依次求解损失函数对</a:t>
            </a:r>
            <a:r>
              <a:rPr lang="en-US" altLang="zh-CN" dirty="0"/>
              <a:t>V</a:t>
            </a:r>
            <a:r>
              <a:rPr lang="zh-CN" altLang="en-US" dirty="0"/>
              <a:t>、</a:t>
            </a:r>
            <a:r>
              <a:rPr lang="en-US" altLang="zh-CN" dirty="0"/>
              <a:t>U</a:t>
            </a:r>
            <a:r>
              <a:rPr lang="zh-CN" altLang="en-US" dirty="0"/>
              <a:t>和</a:t>
            </a:r>
            <a:r>
              <a:rPr lang="en-US" altLang="zh-CN" dirty="0"/>
              <a:t>W</a:t>
            </a:r>
            <a:r>
              <a:rPr lang="zh-CN" altLang="en-US" dirty="0"/>
              <a:t>的梯度。</a:t>
            </a:r>
          </a:p>
        </p:txBody>
      </p:sp>
      <p:pic>
        <p:nvPicPr>
          <p:cNvPr id="5" name="图片 4" descr="手机屏幕截图&#10;&#10;描述已自动生成">
            <a:extLst>
              <a:ext uri="{FF2B5EF4-FFF2-40B4-BE49-F238E27FC236}">
                <a16:creationId xmlns:a16="http://schemas.microsoft.com/office/drawing/2014/main" id="{EDEF1378-6E45-46D7-946D-40806B6CAE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0033" y="2458976"/>
            <a:ext cx="2257740" cy="2353003"/>
          </a:xfrm>
          <a:prstGeom prst="rect">
            <a:avLst/>
          </a:prstGeom>
        </p:spPr>
      </p:pic>
      <p:pic>
        <p:nvPicPr>
          <p:cNvPr id="7" name="图片 6" descr="图片包含 游戏机, 文字, 标志&#10;&#10;描述已自动生成">
            <a:extLst>
              <a:ext uri="{FF2B5EF4-FFF2-40B4-BE49-F238E27FC236}">
                <a16:creationId xmlns:a16="http://schemas.microsoft.com/office/drawing/2014/main" id="{440E1596-9072-44C8-9305-EDBD98847D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9606" y="2663791"/>
            <a:ext cx="7068536" cy="1943371"/>
          </a:xfrm>
          <a:prstGeom prst="rect">
            <a:avLst/>
          </a:prstGeom>
        </p:spPr>
      </p:pic>
    </p:spTree>
    <p:extLst>
      <p:ext uri="{BB962C8B-B14F-4D97-AF65-F5344CB8AC3E}">
        <p14:creationId xmlns:p14="http://schemas.microsoft.com/office/powerpoint/2010/main" val="284174830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12611</TotalTime>
  <Words>6400</Words>
  <Application>Microsoft Office PowerPoint</Application>
  <PresentationFormat>宽屏</PresentationFormat>
  <Paragraphs>397</Paragraphs>
  <Slides>74</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74</vt:i4>
      </vt:variant>
    </vt:vector>
  </HeadingPairs>
  <TitlesOfParts>
    <vt:vector size="79" baseType="lpstr">
      <vt:lpstr>等线</vt:lpstr>
      <vt:lpstr>等线 Light</vt:lpstr>
      <vt:lpstr>Arial</vt:lpstr>
      <vt:lpstr>Cambria Math</vt:lpstr>
      <vt:lpstr>Office 主题​​</vt:lpstr>
      <vt:lpstr>Sequence Processing with Recurrent Networks</vt:lpstr>
      <vt:lpstr>Time will explain</vt:lpstr>
      <vt:lpstr>Time will explain</vt:lpstr>
      <vt:lpstr>Simple Recurrent Neural Networks</vt:lpstr>
      <vt:lpstr>Simple Recurrent Neural Networks</vt:lpstr>
      <vt:lpstr>Simple Recurrent Neural Networks</vt:lpstr>
      <vt:lpstr>Simple Recurrent Neural Networks</vt:lpstr>
      <vt:lpstr>Simple Recurrent Neural Networks</vt:lpstr>
      <vt:lpstr>Backpropagation Through Time</vt:lpstr>
      <vt:lpstr>Backpropagation Through Time</vt:lpstr>
      <vt:lpstr>Backpropagation Through Time</vt:lpstr>
      <vt:lpstr>Backpropagation Through Time</vt:lpstr>
      <vt:lpstr>Backpropagation Through Time</vt:lpstr>
      <vt:lpstr>Backpropagation Through Time</vt:lpstr>
      <vt:lpstr>Backpropagation Through Time</vt:lpstr>
      <vt:lpstr>Backpropagation Through Time</vt:lpstr>
      <vt:lpstr>Recurrent Neural Language Models</vt:lpstr>
      <vt:lpstr>Recurrent Neural Language Models</vt:lpstr>
      <vt:lpstr>Recurrent Neural Language Models</vt:lpstr>
      <vt:lpstr>Sequence Labeling</vt:lpstr>
      <vt:lpstr>Sequence Labeling</vt:lpstr>
      <vt:lpstr>Sequence Labeling</vt:lpstr>
      <vt:lpstr>Sequence Labeling</vt:lpstr>
      <vt:lpstr>Sequence Labeling</vt:lpstr>
      <vt:lpstr>Conditional Random Fields</vt:lpstr>
      <vt:lpstr>Conditional Random Fields</vt:lpstr>
      <vt:lpstr>Conditional Random Fields</vt:lpstr>
      <vt:lpstr>Conditional Random Fields</vt:lpstr>
      <vt:lpstr>Conditional Random Fields</vt:lpstr>
      <vt:lpstr>Conditional Random Fields</vt:lpstr>
      <vt:lpstr>Conditional Random Fields</vt:lpstr>
      <vt:lpstr>Conditional Random Fields</vt:lpstr>
      <vt:lpstr>Conditional Random Fields</vt:lpstr>
      <vt:lpstr>Conditional Random Fields</vt:lpstr>
      <vt:lpstr>Conditional Random Fields</vt:lpstr>
      <vt:lpstr>Conditional Random Fields</vt:lpstr>
      <vt:lpstr>Conditional Random Fields</vt:lpstr>
      <vt:lpstr>RNNs for Sequence Classification</vt:lpstr>
      <vt:lpstr>Deep Networks: Stacked and Bidirectional RNNs</vt:lpstr>
      <vt:lpstr>Deep Networks: Stacked and Bidirectional RNNs</vt:lpstr>
      <vt:lpstr>Deep Networks: Stacked and Bidirectional RNNs</vt:lpstr>
      <vt:lpstr>Deep Networks: Stacked and Bidirectional RNNs</vt:lpstr>
      <vt:lpstr>Deep Networks: Stacked and Bidirectional RNNs</vt:lpstr>
      <vt:lpstr>Managing Context in RNNs: LSTMs and GRUs</vt:lpstr>
      <vt:lpstr>Long Short-Term Memory</vt:lpstr>
      <vt:lpstr>Long Short-Term Memory</vt:lpstr>
      <vt:lpstr>Long Short-Term Memory</vt:lpstr>
      <vt:lpstr>Long Short-Term Memory</vt:lpstr>
      <vt:lpstr>Long Short-Term Memory</vt:lpstr>
      <vt:lpstr>Long Short-Term Memory</vt:lpstr>
      <vt:lpstr>Long Short-Term Memory</vt:lpstr>
      <vt:lpstr>Gated Recurrent Units</vt:lpstr>
      <vt:lpstr>Gated Recurrent Units</vt:lpstr>
      <vt:lpstr>Managing Context in RNNs: LSTMs and GRUs</vt:lpstr>
      <vt:lpstr>Regularizing and Optimizing LSTM Language Models</vt:lpstr>
      <vt:lpstr>Regularizing and Optimizing LSTM Language Models</vt:lpstr>
      <vt:lpstr>Regularizing and Optimizing LSTM Language Models</vt:lpstr>
      <vt:lpstr>Regularizing and Optimizing LSTM Language Models</vt:lpstr>
      <vt:lpstr>Regularizing and Optimizing LSTM Language Models</vt:lpstr>
      <vt:lpstr>Regularizing and Optimizing LSTM Language Models</vt:lpstr>
      <vt:lpstr>Regularizing and Optimizing LSTM Language Models</vt:lpstr>
      <vt:lpstr>Regularizing and Optimizing LSTM Language Models</vt:lpstr>
      <vt:lpstr>Regularizing and Optimizing LSTM Language Models</vt:lpstr>
      <vt:lpstr>Regularizing and Optimizing LSTM Language Models</vt:lpstr>
      <vt:lpstr>Regularizing and Optimizing LSTM Language Models</vt:lpstr>
      <vt:lpstr>Regularizing and Optimizing LSTM Language Models</vt:lpstr>
      <vt:lpstr>Regularizing and Optimizing LSTM Language Models</vt:lpstr>
      <vt:lpstr>Regularizing and Optimizing LSTM Language Models</vt:lpstr>
      <vt:lpstr>Regularizing and Optimizing LSTM Language Models</vt:lpstr>
      <vt:lpstr>Regularizing and Optimizing LSTM Language Models</vt:lpstr>
      <vt:lpstr>Regularizing and Optimizing LSTM Language Models</vt:lpstr>
      <vt:lpstr>Regularizing and Optimizing LSTM Language Models</vt:lpstr>
      <vt:lpstr>作业</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Regular Expressions, Text Normalization, Edit Distance</dc:title>
  <dc:creator>文涛 张</dc:creator>
  <cp:lastModifiedBy>张 文涛</cp:lastModifiedBy>
  <cp:revision>296</cp:revision>
  <dcterms:created xsi:type="dcterms:W3CDTF">2019-07-21T06:55:41Z</dcterms:created>
  <dcterms:modified xsi:type="dcterms:W3CDTF">2020-04-13T12:02:52Z</dcterms:modified>
</cp:coreProperties>
</file>